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notesMasterIdLst>
    <p:notesMasterId r:id="rId18"/>
  </p:notesMasterIdLst>
  <p:sldIdLst>
    <p:sldId id="256" r:id="rId2"/>
    <p:sldId id="272" r:id="rId3"/>
    <p:sldId id="258" r:id="rId4"/>
    <p:sldId id="259" r:id="rId5"/>
    <p:sldId id="260" r:id="rId6"/>
    <p:sldId id="262" r:id="rId7"/>
    <p:sldId id="264" r:id="rId8"/>
    <p:sldId id="261" r:id="rId9"/>
    <p:sldId id="263" r:id="rId10"/>
    <p:sldId id="265" r:id="rId11"/>
    <p:sldId id="266" r:id="rId12"/>
    <p:sldId id="270" r:id="rId13"/>
    <p:sldId id="273" r:id="rId14"/>
    <p:sldId id="267" r:id="rId15"/>
    <p:sldId id="269" r:id="rId16"/>
    <p:sldId id="271" r:id="rId17"/>
  </p:sldIdLst>
  <p:sldSz cx="12192000" cy="6858000"/>
  <p:notesSz cx="6858000" cy="9144000"/>
  <p:defaultText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725955-8CC5-4732-8670-B1EAB0640F62}" v="139" dt="2025-10-10T20:22:17.3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59" d="100"/>
          <a:sy n="59" d="100"/>
        </p:scale>
        <p:origin x="964" y="52"/>
      </p:cViewPr>
      <p:guideLst>
        <p:guide orient="horz" pos="2183"/>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phael Iloka" userId="7747229f-9bcc-49df-9001-5f07ae617ad1" providerId="ADAL" clId="{3703EE7F-AF75-4044-BC62-1F692D921FFC}"/>
    <pc:docChg chg="undo redo custSel addSld delSld modSld">
      <pc:chgData name="Raphael Iloka" userId="7747229f-9bcc-49df-9001-5f07ae617ad1" providerId="ADAL" clId="{3703EE7F-AF75-4044-BC62-1F692D921FFC}" dt="2025-10-11T03:55:35.727" v="1529" actId="14100"/>
      <pc:docMkLst>
        <pc:docMk/>
      </pc:docMkLst>
      <pc:sldChg chg="modSp mod">
        <pc:chgData name="Raphael Iloka" userId="7747229f-9bcc-49df-9001-5f07ae617ad1" providerId="ADAL" clId="{3703EE7F-AF75-4044-BC62-1F692D921FFC}" dt="2025-10-10T21:37:03.884" v="1492" actId="20577"/>
        <pc:sldMkLst>
          <pc:docMk/>
          <pc:sldMk cId="1512655004" sldId="256"/>
        </pc:sldMkLst>
        <pc:spChg chg="mod">
          <ac:chgData name="Raphael Iloka" userId="7747229f-9bcc-49df-9001-5f07ae617ad1" providerId="ADAL" clId="{3703EE7F-AF75-4044-BC62-1F692D921FFC}" dt="2025-10-10T21:37:03.884" v="1492" actId="20577"/>
          <ac:spMkLst>
            <pc:docMk/>
            <pc:sldMk cId="1512655004" sldId="256"/>
            <ac:spMk id="5" creationId="{14C70580-F2CD-B229-8D6B-C331B11029E0}"/>
          </ac:spMkLst>
        </pc:spChg>
      </pc:sldChg>
      <pc:sldChg chg="modSp mod">
        <pc:chgData name="Raphael Iloka" userId="7747229f-9bcc-49df-9001-5f07ae617ad1" providerId="ADAL" clId="{3703EE7F-AF75-4044-BC62-1F692D921FFC}" dt="2025-10-10T08:19:28.700" v="1193" actId="1035"/>
        <pc:sldMkLst>
          <pc:docMk/>
          <pc:sldMk cId="3183203805" sldId="258"/>
        </pc:sldMkLst>
        <pc:picChg chg="mod">
          <ac:chgData name="Raphael Iloka" userId="7747229f-9bcc-49df-9001-5f07ae617ad1" providerId="ADAL" clId="{3703EE7F-AF75-4044-BC62-1F692D921FFC}" dt="2025-10-10T08:19:28.700" v="1193" actId="1035"/>
          <ac:picMkLst>
            <pc:docMk/>
            <pc:sldMk cId="3183203805" sldId="258"/>
            <ac:picMk id="33" creationId="{6A50EA1D-A229-BE6A-0C1A-CFFA2CE41CE0}"/>
          </ac:picMkLst>
        </pc:picChg>
      </pc:sldChg>
      <pc:sldChg chg="modSp mod">
        <pc:chgData name="Raphael Iloka" userId="7747229f-9bcc-49df-9001-5f07ae617ad1" providerId="ADAL" clId="{3703EE7F-AF75-4044-BC62-1F692D921FFC}" dt="2025-10-10T08:26:56.239" v="1267" actId="20577"/>
        <pc:sldMkLst>
          <pc:docMk/>
          <pc:sldMk cId="2803008876" sldId="259"/>
        </pc:sldMkLst>
        <pc:spChg chg="mod">
          <ac:chgData name="Raphael Iloka" userId="7747229f-9bcc-49df-9001-5f07ae617ad1" providerId="ADAL" clId="{3703EE7F-AF75-4044-BC62-1F692D921FFC}" dt="2025-10-10T08:16:05.409" v="1162" actId="14100"/>
          <ac:spMkLst>
            <pc:docMk/>
            <pc:sldMk cId="2803008876" sldId="259"/>
            <ac:spMk id="2" creationId="{22AB0A73-772D-0013-A183-0C6188421C45}"/>
          </ac:spMkLst>
        </pc:spChg>
        <pc:spChg chg="mod">
          <ac:chgData name="Raphael Iloka" userId="7747229f-9bcc-49df-9001-5f07ae617ad1" providerId="ADAL" clId="{3703EE7F-AF75-4044-BC62-1F692D921FFC}" dt="2025-10-10T08:17:58.257" v="1172" actId="1076"/>
          <ac:spMkLst>
            <pc:docMk/>
            <pc:sldMk cId="2803008876" sldId="259"/>
            <ac:spMk id="3" creationId="{0C9DD68D-F984-CFC9-E614-273C6AD05F52}"/>
          </ac:spMkLst>
        </pc:spChg>
        <pc:spChg chg="mod">
          <ac:chgData name="Raphael Iloka" userId="7747229f-9bcc-49df-9001-5f07ae617ad1" providerId="ADAL" clId="{3703EE7F-AF75-4044-BC62-1F692D921FFC}" dt="2025-10-10T08:26:56.239" v="1267" actId="20577"/>
          <ac:spMkLst>
            <pc:docMk/>
            <pc:sldMk cId="2803008876" sldId="259"/>
            <ac:spMk id="4" creationId="{43A2F33A-389A-A648-CCD5-84F31A1F583A}"/>
          </ac:spMkLst>
        </pc:spChg>
      </pc:sldChg>
      <pc:sldChg chg="modSp mod">
        <pc:chgData name="Raphael Iloka" userId="7747229f-9bcc-49df-9001-5f07ae617ad1" providerId="ADAL" clId="{3703EE7F-AF75-4044-BC62-1F692D921FFC}" dt="2025-10-10T19:59:53.954" v="1327"/>
        <pc:sldMkLst>
          <pc:docMk/>
          <pc:sldMk cId="897438106" sldId="262"/>
        </pc:sldMkLst>
        <pc:spChg chg="mod">
          <ac:chgData name="Raphael Iloka" userId="7747229f-9bcc-49df-9001-5f07ae617ad1" providerId="ADAL" clId="{3703EE7F-AF75-4044-BC62-1F692D921FFC}" dt="2025-10-10T08:18:46.311" v="1178" actId="14100"/>
          <ac:spMkLst>
            <pc:docMk/>
            <pc:sldMk cId="897438106" sldId="262"/>
            <ac:spMk id="42" creationId="{90708136-1CDC-2AEA-0B91-8B5C99F774B0}"/>
          </ac:spMkLst>
        </pc:spChg>
        <pc:graphicFrameChg chg="mod">
          <ac:chgData name="Raphael Iloka" userId="7747229f-9bcc-49df-9001-5f07ae617ad1" providerId="ADAL" clId="{3703EE7F-AF75-4044-BC62-1F692D921FFC}" dt="2025-10-10T08:18:42.559" v="1177" actId="14100"/>
          <ac:graphicFrameMkLst>
            <pc:docMk/>
            <pc:sldMk cId="897438106" sldId="262"/>
            <ac:graphicFrameMk id="10" creationId="{F35AC497-84ED-F4EA-96CA-EA171EA7AC28}"/>
          </ac:graphicFrameMkLst>
        </pc:graphicFrameChg>
        <pc:graphicFrameChg chg="mod modGraphic">
          <ac:chgData name="Raphael Iloka" userId="7747229f-9bcc-49df-9001-5f07ae617ad1" providerId="ADAL" clId="{3703EE7F-AF75-4044-BC62-1F692D921FFC}" dt="2025-10-10T19:59:53.954" v="1327"/>
          <ac:graphicFrameMkLst>
            <pc:docMk/>
            <pc:sldMk cId="897438106" sldId="262"/>
            <ac:graphicFrameMk id="43" creationId="{878FD09F-6586-B276-4B72-842CCEEF6CE4}"/>
          </ac:graphicFrameMkLst>
        </pc:graphicFrameChg>
      </pc:sldChg>
      <pc:sldChg chg="modSp mod">
        <pc:chgData name="Raphael Iloka" userId="7747229f-9bcc-49df-9001-5f07ae617ad1" providerId="ADAL" clId="{3703EE7F-AF75-4044-BC62-1F692D921FFC}" dt="2025-10-10T06:55:56.483" v="819" actId="14100"/>
        <pc:sldMkLst>
          <pc:docMk/>
          <pc:sldMk cId="4098744732" sldId="263"/>
        </pc:sldMkLst>
        <pc:spChg chg="mod">
          <ac:chgData name="Raphael Iloka" userId="7747229f-9bcc-49df-9001-5f07ae617ad1" providerId="ADAL" clId="{3703EE7F-AF75-4044-BC62-1F692D921FFC}" dt="2025-10-10T04:48:01.718" v="784" actId="1035"/>
          <ac:spMkLst>
            <pc:docMk/>
            <pc:sldMk cId="4098744732" sldId="263"/>
            <ac:spMk id="12" creationId="{965E95E0-CD96-3460-0BA9-693BCFF30E6D}"/>
          </ac:spMkLst>
        </pc:spChg>
        <pc:picChg chg="mod">
          <ac:chgData name="Raphael Iloka" userId="7747229f-9bcc-49df-9001-5f07ae617ad1" providerId="ADAL" clId="{3703EE7F-AF75-4044-BC62-1F692D921FFC}" dt="2025-10-10T06:55:56.483" v="819" actId="14100"/>
          <ac:picMkLst>
            <pc:docMk/>
            <pc:sldMk cId="4098744732" sldId="263"/>
            <ac:picMk id="8" creationId="{B42EB6E1-5560-6EB4-CD91-03B04E164BEF}"/>
          </ac:picMkLst>
        </pc:picChg>
      </pc:sldChg>
      <pc:sldChg chg="modSp mod">
        <pc:chgData name="Raphael Iloka" userId="7747229f-9bcc-49df-9001-5f07ae617ad1" providerId="ADAL" clId="{3703EE7F-AF75-4044-BC62-1F692D921FFC}" dt="2025-10-10T08:21:58.187" v="1244"/>
        <pc:sldMkLst>
          <pc:docMk/>
          <pc:sldMk cId="2425541390" sldId="264"/>
        </pc:sldMkLst>
        <pc:graphicFrameChg chg="mod">
          <ac:chgData name="Raphael Iloka" userId="7747229f-9bcc-49df-9001-5f07ae617ad1" providerId="ADAL" clId="{3703EE7F-AF75-4044-BC62-1F692D921FFC}" dt="2025-10-10T08:21:58.187" v="1244"/>
          <ac:graphicFrameMkLst>
            <pc:docMk/>
            <pc:sldMk cId="2425541390" sldId="264"/>
            <ac:graphicFrameMk id="7" creationId="{5470F576-CA24-547D-D60F-AEAD7D1751D4}"/>
          </ac:graphicFrameMkLst>
        </pc:graphicFrameChg>
      </pc:sldChg>
      <pc:sldChg chg="modSp mod">
        <pc:chgData name="Raphael Iloka" userId="7747229f-9bcc-49df-9001-5f07ae617ad1" providerId="ADAL" clId="{3703EE7F-AF75-4044-BC62-1F692D921FFC}" dt="2025-10-11T03:52:34.364" v="1527" actId="113"/>
        <pc:sldMkLst>
          <pc:docMk/>
          <pc:sldMk cId="3499823175" sldId="265"/>
        </pc:sldMkLst>
        <pc:spChg chg="mod">
          <ac:chgData name="Raphael Iloka" userId="7747229f-9bcc-49df-9001-5f07ae617ad1" providerId="ADAL" clId="{3703EE7F-AF75-4044-BC62-1F692D921FFC}" dt="2025-10-11T03:52:34.364" v="1527" actId="113"/>
          <ac:spMkLst>
            <pc:docMk/>
            <pc:sldMk cId="3499823175" sldId="265"/>
            <ac:spMk id="23" creationId="{56754760-091A-441B-3DE9-A21F70E0A5C5}"/>
          </ac:spMkLst>
        </pc:spChg>
      </pc:sldChg>
      <pc:sldChg chg="modSp mod">
        <pc:chgData name="Raphael Iloka" userId="7747229f-9bcc-49df-9001-5f07ae617ad1" providerId="ADAL" clId="{3703EE7F-AF75-4044-BC62-1F692D921FFC}" dt="2025-10-10T06:57:40.831" v="827" actId="14100"/>
        <pc:sldMkLst>
          <pc:docMk/>
          <pc:sldMk cId="4119963019" sldId="266"/>
        </pc:sldMkLst>
        <pc:spChg chg="mod">
          <ac:chgData name="Raphael Iloka" userId="7747229f-9bcc-49df-9001-5f07ae617ad1" providerId="ADAL" clId="{3703EE7F-AF75-4044-BC62-1F692D921FFC}" dt="2025-10-10T06:57:40.831" v="827" actId="14100"/>
          <ac:spMkLst>
            <pc:docMk/>
            <pc:sldMk cId="4119963019" sldId="266"/>
            <ac:spMk id="3" creationId="{F65BF067-F4C9-F48B-AC9E-F8D71347CB55}"/>
          </ac:spMkLst>
        </pc:spChg>
        <pc:spChg chg="mod">
          <ac:chgData name="Raphael Iloka" userId="7747229f-9bcc-49df-9001-5f07ae617ad1" providerId="ADAL" clId="{3703EE7F-AF75-4044-BC62-1F692D921FFC}" dt="2025-10-10T06:56:49.446" v="822" actId="14100"/>
          <ac:spMkLst>
            <pc:docMk/>
            <pc:sldMk cId="4119963019" sldId="266"/>
            <ac:spMk id="4" creationId="{3CF669E1-BD8C-1866-3B37-06DDCFEA62F9}"/>
          </ac:spMkLst>
        </pc:spChg>
        <pc:graphicFrameChg chg="mod">
          <ac:chgData name="Raphael Iloka" userId="7747229f-9bcc-49df-9001-5f07ae617ad1" providerId="ADAL" clId="{3703EE7F-AF75-4044-BC62-1F692D921FFC}" dt="2025-10-10T06:57:30.144" v="825" actId="14100"/>
          <ac:graphicFrameMkLst>
            <pc:docMk/>
            <pc:sldMk cId="4119963019" sldId="266"/>
            <ac:graphicFrameMk id="7" creationId="{5CE6A003-5706-920F-EBFE-CAD88ED30C3D}"/>
          </ac:graphicFrameMkLst>
        </pc:graphicFrameChg>
        <pc:picChg chg="mod">
          <ac:chgData name="Raphael Iloka" userId="7747229f-9bcc-49df-9001-5f07ae617ad1" providerId="ADAL" clId="{3703EE7F-AF75-4044-BC62-1F692D921FFC}" dt="2025-10-10T06:56:58.954" v="823" actId="1076"/>
          <ac:picMkLst>
            <pc:docMk/>
            <pc:sldMk cId="4119963019" sldId="266"/>
            <ac:picMk id="5" creationId="{984944C1-8985-11E1-178A-C1FD03910CB9}"/>
          </ac:picMkLst>
        </pc:picChg>
      </pc:sldChg>
      <pc:sldChg chg="modSp mod">
        <pc:chgData name="Raphael Iloka" userId="7747229f-9bcc-49df-9001-5f07ae617ad1" providerId="ADAL" clId="{3703EE7F-AF75-4044-BC62-1F692D921FFC}" dt="2025-10-10T06:59:06.539" v="829" actId="1037"/>
        <pc:sldMkLst>
          <pc:docMk/>
          <pc:sldMk cId="3349181253" sldId="267"/>
        </pc:sldMkLst>
        <pc:spChg chg="mod">
          <ac:chgData name="Raphael Iloka" userId="7747229f-9bcc-49df-9001-5f07ae617ad1" providerId="ADAL" clId="{3703EE7F-AF75-4044-BC62-1F692D921FFC}" dt="2025-10-10T06:59:06.539" v="829" actId="1037"/>
          <ac:spMkLst>
            <pc:docMk/>
            <pc:sldMk cId="3349181253" sldId="267"/>
            <ac:spMk id="2" creationId="{35990CDF-AEF0-FE31-7C80-8B1EF6B6FC8B}"/>
          </ac:spMkLst>
        </pc:spChg>
      </pc:sldChg>
      <pc:sldChg chg="modSp mod">
        <pc:chgData name="Raphael Iloka" userId="7747229f-9bcc-49df-9001-5f07ae617ad1" providerId="ADAL" clId="{3703EE7F-AF75-4044-BC62-1F692D921FFC}" dt="2025-10-11T03:55:35.727" v="1529" actId="14100"/>
        <pc:sldMkLst>
          <pc:docMk/>
          <pc:sldMk cId="101387412" sldId="270"/>
        </pc:sldMkLst>
        <pc:spChg chg="mod">
          <ac:chgData name="Raphael Iloka" userId="7747229f-9bcc-49df-9001-5f07ae617ad1" providerId="ADAL" clId="{3703EE7F-AF75-4044-BC62-1F692D921FFC}" dt="2025-10-11T03:55:35.727" v="1529" actId="14100"/>
          <ac:spMkLst>
            <pc:docMk/>
            <pc:sldMk cId="101387412" sldId="270"/>
            <ac:spMk id="4" creationId="{4BFBA489-2F00-9D7C-3170-54AAC74BD3D2}"/>
          </ac:spMkLst>
        </pc:spChg>
      </pc:sldChg>
      <pc:sldChg chg="addSp delSp modSp new add del mod setBg">
        <pc:chgData name="Raphael Iloka" userId="7747229f-9bcc-49df-9001-5f07ae617ad1" providerId="ADAL" clId="{3703EE7F-AF75-4044-BC62-1F692D921FFC}" dt="2025-10-10T19:47:48.353" v="1278" actId="1036"/>
        <pc:sldMkLst>
          <pc:docMk/>
          <pc:sldMk cId="4159638205" sldId="273"/>
        </pc:sldMkLst>
        <pc:spChg chg="mod">
          <ac:chgData name="Raphael Iloka" userId="7747229f-9bcc-49df-9001-5f07ae617ad1" providerId="ADAL" clId="{3703EE7F-AF75-4044-BC62-1F692D921FFC}" dt="2025-10-10T08:05:48.868" v="874" actId="1037"/>
          <ac:spMkLst>
            <pc:docMk/>
            <pc:sldMk cId="4159638205" sldId="273"/>
            <ac:spMk id="2" creationId="{221B7484-FEA7-D89E-C64C-C420136DAEA3}"/>
          </ac:spMkLst>
        </pc:spChg>
        <pc:spChg chg="mod">
          <ac:chgData name="Raphael Iloka" userId="7747229f-9bcc-49df-9001-5f07ae617ad1" providerId="ADAL" clId="{3703EE7F-AF75-4044-BC62-1F692D921FFC}" dt="2025-10-10T19:47:48.353" v="1278" actId="1036"/>
          <ac:spMkLst>
            <pc:docMk/>
            <pc:sldMk cId="4159638205" sldId="273"/>
            <ac:spMk id="102" creationId="{ADA67C1C-72C0-C9FB-291A-6AEB8ECB8699}"/>
          </ac:spMkLst>
        </pc:spChg>
        <pc:spChg chg="add">
          <ac:chgData name="Raphael Iloka" userId="7747229f-9bcc-49df-9001-5f07ae617ad1" providerId="ADAL" clId="{3703EE7F-AF75-4044-BC62-1F692D921FFC}" dt="2025-10-09T20:38:23.149" v="491" actId="26606"/>
          <ac:spMkLst>
            <pc:docMk/>
            <pc:sldMk cId="4159638205" sldId="273"/>
            <ac:spMk id="107" creationId="{435ADAF7-9BEB-4FA3-AE9F-4CF47620EB6A}"/>
          </ac:spMkLst>
        </pc:spChg>
        <pc:spChg chg="add">
          <ac:chgData name="Raphael Iloka" userId="7747229f-9bcc-49df-9001-5f07ae617ad1" providerId="ADAL" clId="{3703EE7F-AF75-4044-BC62-1F692D921FFC}" dt="2025-10-09T20:38:23.149" v="491" actId="26606"/>
          <ac:spMkLst>
            <pc:docMk/>
            <pc:sldMk cId="4159638205" sldId="273"/>
            <ac:spMk id="109" creationId="{57BB0BA7-0383-4937-8874-B01AAA08E2CB}"/>
          </ac:spMkLst>
        </pc:spChg>
        <pc:graphicFrameChg chg="add mod">
          <ac:chgData name="Raphael Iloka" userId="7747229f-9bcc-49df-9001-5f07ae617ad1" providerId="ADAL" clId="{3703EE7F-AF75-4044-BC62-1F692D921FFC}" dt="2025-10-10T08:24:55.088" v="1256" actId="207"/>
          <ac:graphicFrameMkLst>
            <pc:docMk/>
            <pc:sldMk cId="4159638205" sldId="273"/>
            <ac:graphicFrameMk id="7" creationId="{94302E12-EC9D-76DE-63E9-9FA21CB5A54F}"/>
          </ac:graphicFrameMkLst>
        </pc:graphicFrameChg>
        <pc:picChg chg="add mod">
          <ac:chgData name="Raphael Iloka" userId="7747229f-9bcc-49df-9001-5f07ae617ad1" providerId="ADAL" clId="{3703EE7F-AF75-4044-BC62-1F692D921FFC}" dt="2025-10-10T05:03:18.356" v="803" actId="1076"/>
          <ac:picMkLst>
            <pc:docMk/>
            <pc:sldMk cId="4159638205" sldId="273"/>
            <ac:picMk id="8" creationId="{795B247F-065C-16AD-8970-5602E11C9641}"/>
          </ac:picMkLst>
        </pc:picChg>
      </pc:sldChg>
      <pc:sldChg chg="addSp delSp modSp new del mod setBg">
        <pc:chgData name="Raphael Iloka" userId="7747229f-9bcc-49df-9001-5f07ae617ad1" providerId="ADAL" clId="{3703EE7F-AF75-4044-BC62-1F692D921FFC}" dt="2025-10-10T20:33:15.835" v="1487" actId="2696"/>
        <pc:sldMkLst>
          <pc:docMk/>
          <pc:sldMk cId="3540014476" sldId="274"/>
        </pc:sldMkLst>
        <pc:spChg chg="mod">
          <ac:chgData name="Raphael Iloka" userId="7747229f-9bcc-49df-9001-5f07ae617ad1" providerId="ADAL" clId="{3703EE7F-AF75-4044-BC62-1F692D921FFC}" dt="2025-10-10T20:23:13.759" v="1486" actId="1076"/>
          <ac:spMkLst>
            <pc:docMk/>
            <pc:sldMk cId="3540014476" sldId="274"/>
            <ac:spMk id="2" creationId="{8A367C60-3787-3849-242C-244DE5046C10}"/>
          </ac:spMkLst>
        </pc:spChg>
        <pc:spChg chg="add del">
          <ac:chgData name="Raphael Iloka" userId="7747229f-9bcc-49df-9001-5f07ae617ad1" providerId="ADAL" clId="{3703EE7F-AF75-4044-BC62-1F692D921FFC}" dt="2025-10-10T20:16:12.289" v="1416"/>
          <ac:spMkLst>
            <pc:docMk/>
            <pc:sldMk cId="3540014476" sldId="274"/>
            <ac:spMk id="3" creationId="{A0BC5F5C-FDE8-C767-C7C4-EEC556F128E4}"/>
          </ac:spMkLst>
        </pc:spChg>
        <pc:spChg chg="mod">
          <ac:chgData name="Raphael Iloka" userId="7747229f-9bcc-49df-9001-5f07ae617ad1" providerId="ADAL" clId="{3703EE7F-AF75-4044-BC62-1F692D921FFC}" dt="2025-10-10T20:22:47.183" v="1481" actId="1076"/>
          <ac:spMkLst>
            <pc:docMk/>
            <pc:sldMk cId="3540014476" sldId="274"/>
            <ac:spMk id="4" creationId="{4E22854A-0AB0-E002-20AD-EAF3B2BC7500}"/>
          </ac:spMkLst>
        </pc:spChg>
        <pc:spChg chg="add del mod">
          <ac:chgData name="Raphael Iloka" userId="7747229f-9bcc-49df-9001-5f07ae617ad1" providerId="ADAL" clId="{3703EE7F-AF75-4044-BC62-1F692D921FFC}" dt="2025-10-10T20:16:34.716" v="1422" actId="478"/>
          <ac:spMkLst>
            <pc:docMk/>
            <pc:sldMk cId="3540014476" sldId="274"/>
            <ac:spMk id="9" creationId="{47589DA5-593C-DE61-0F9D-4716F8F895F8}"/>
          </ac:spMkLst>
        </pc:spChg>
        <pc:spChg chg="add">
          <ac:chgData name="Raphael Iloka" userId="7747229f-9bcc-49df-9001-5f07ae617ad1" providerId="ADAL" clId="{3703EE7F-AF75-4044-BC62-1F692D921FFC}" dt="2025-10-10T20:21:10.191" v="1466" actId="26606"/>
          <ac:spMkLst>
            <pc:docMk/>
            <pc:sldMk cId="3540014476" sldId="274"/>
            <ac:spMk id="15" creationId="{8555C5B3-193A-4749-9AFD-682E53CDDE8F}"/>
          </ac:spMkLst>
        </pc:spChg>
        <pc:spChg chg="add">
          <ac:chgData name="Raphael Iloka" userId="7747229f-9bcc-49df-9001-5f07ae617ad1" providerId="ADAL" clId="{3703EE7F-AF75-4044-BC62-1F692D921FFC}" dt="2025-10-10T20:21:10.191" v="1466" actId="26606"/>
          <ac:spMkLst>
            <pc:docMk/>
            <pc:sldMk cId="3540014476" sldId="274"/>
            <ac:spMk id="17" creationId="{2EAE06A6-F76A-41C9-827A-C561B004485C}"/>
          </ac:spMkLst>
        </pc:spChg>
        <pc:spChg chg="add">
          <ac:chgData name="Raphael Iloka" userId="7747229f-9bcc-49df-9001-5f07ae617ad1" providerId="ADAL" clId="{3703EE7F-AF75-4044-BC62-1F692D921FFC}" dt="2025-10-10T20:21:10.191" v="1466" actId="26606"/>
          <ac:spMkLst>
            <pc:docMk/>
            <pc:sldMk cId="3540014476" sldId="274"/>
            <ac:spMk id="19" creationId="{89F9D4E8-0639-444B-949B-9518585061AF}"/>
          </ac:spMkLst>
        </pc:spChg>
        <pc:spChg chg="add">
          <ac:chgData name="Raphael Iloka" userId="7747229f-9bcc-49df-9001-5f07ae617ad1" providerId="ADAL" clId="{3703EE7F-AF75-4044-BC62-1F692D921FFC}" dt="2025-10-10T20:21:10.191" v="1466" actId="26606"/>
          <ac:spMkLst>
            <pc:docMk/>
            <pc:sldMk cId="3540014476" sldId="274"/>
            <ac:spMk id="21" creationId="{7E3DA7A2-ED70-4BBA-AB72-00AD461FA405}"/>
          </ac:spMkLst>
        </pc:spChg>
        <pc:spChg chg="add">
          <ac:chgData name="Raphael Iloka" userId="7747229f-9bcc-49df-9001-5f07ae617ad1" providerId="ADAL" clId="{3703EE7F-AF75-4044-BC62-1F692D921FFC}" dt="2025-10-10T20:21:10.191" v="1466" actId="26606"/>
          <ac:spMkLst>
            <pc:docMk/>
            <pc:sldMk cId="3540014476" sldId="274"/>
            <ac:spMk id="23" creationId="{FC485432-3647-4218-B5D3-15D3FA222B13}"/>
          </ac:spMkLst>
        </pc:spChg>
        <pc:spChg chg="add">
          <ac:chgData name="Raphael Iloka" userId="7747229f-9bcc-49df-9001-5f07ae617ad1" providerId="ADAL" clId="{3703EE7F-AF75-4044-BC62-1F692D921FFC}" dt="2025-10-10T20:21:10.191" v="1466" actId="26606"/>
          <ac:spMkLst>
            <pc:docMk/>
            <pc:sldMk cId="3540014476" sldId="274"/>
            <ac:spMk id="25" creationId="{F4AFDDCA-6ABA-4D23-8A5C-1BF0F4308148}"/>
          </ac:spMkLst>
        </pc:spChg>
        <pc:picChg chg="add mod">
          <ac:chgData name="Raphael Iloka" userId="7747229f-9bcc-49df-9001-5f07ae617ad1" providerId="ADAL" clId="{3703EE7F-AF75-4044-BC62-1F692D921FFC}" dt="2025-10-10T20:14:07.945" v="1411"/>
          <ac:picMkLst>
            <pc:docMk/>
            <pc:sldMk cId="3540014476" sldId="274"/>
            <ac:picMk id="5" creationId="{84811799-AC0B-62FB-1426-D842234D86AB}"/>
          </ac:picMkLst>
        </pc:picChg>
        <pc:picChg chg="add mod ord">
          <ac:chgData name="Raphael Iloka" userId="7747229f-9bcc-49df-9001-5f07ae617ad1" providerId="ADAL" clId="{3703EE7F-AF75-4044-BC62-1F692D921FFC}" dt="2025-10-10T20:23:06.422" v="1485" actId="1076"/>
          <ac:picMkLst>
            <pc:docMk/>
            <pc:sldMk cId="3540014476" sldId="274"/>
            <ac:picMk id="6" creationId="{CD5A844A-9CCC-B418-4BCF-4C442C4B7366}"/>
          </ac:picMkLst>
        </pc:picChg>
        <pc:picChg chg="add del mod">
          <ac:chgData name="Raphael Iloka" userId="7747229f-9bcc-49df-9001-5f07ae617ad1" providerId="ADAL" clId="{3703EE7F-AF75-4044-BC62-1F692D921FFC}" dt="2025-10-10T20:16:27.926" v="1420" actId="478"/>
          <ac:picMkLst>
            <pc:docMk/>
            <pc:sldMk cId="3540014476" sldId="274"/>
            <ac:picMk id="7" creationId="{4172E137-12AE-8C3D-5795-00576816A3D8}"/>
          </ac:picMkLst>
        </pc:picChg>
        <pc:picChg chg="add mod">
          <ac:chgData name="Raphael Iloka" userId="7747229f-9bcc-49df-9001-5f07ae617ad1" providerId="ADAL" clId="{3703EE7F-AF75-4044-BC62-1F692D921FFC}" dt="2025-10-10T20:21:10.191" v="1466" actId="26606"/>
          <ac:picMkLst>
            <pc:docMk/>
            <pc:sldMk cId="3540014476" sldId="274"/>
            <ac:picMk id="10" creationId="{7112A68E-71C5-23C9-CA9C-4CD9EC04C78C}"/>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NG"/>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Organizational ASN Distribution</c:v>
                </c:pt>
              </c:strCache>
            </c:strRef>
          </c:tx>
          <c:explosion val="14"/>
          <c:dPt>
            <c:idx val="0"/>
            <c:bubble3D val="0"/>
            <c:spPr>
              <a:solidFill>
                <a:schemeClr val="bg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F21E-433D-B3A2-49383E19F48C}"/>
              </c:ext>
            </c:extLst>
          </c:dPt>
          <c:dPt>
            <c:idx val="1"/>
            <c:bubble3D val="0"/>
            <c:spPr>
              <a:solidFill>
                <a:schemeClr val="tx1">
                  <a:lumMod val="50000"/>
                  <a:lumOff val="5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F21E-433D-B3A2-49383E19F48C}"/>
              </c:ext>
            </c:extLst>
          </c:dPt>
          <c:dPt>
            <c:idx val="2"/>
            <c:bubble3D val="0"/>
            <c:spPr>
              <a:solidFill>
                <a:schemeClr val="accent2">
                  <a:lumMod val="5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F21E-433D-B3A2-49383E19F48C}"/>
              </c:ext>
            </c:extLst>
          </c:dPt>
          <c:dPt>
            <c:idx val="3"/>
            <c:bubble3D val="0"/>
            <c:spPr>
              <a:solidFill>
                <a:srgbClr val="FFFF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F21E-433D-B3A2-49383E19F48C}"/>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8-F21E-433D-B3A2-49383E19F48C}"/>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F21E-433D-B3A2-49383E19F48C}"/>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6-F21E-433D-B3A2-49383E19F48C}"/>
              </c:ext>
            </c:extLst>
          </c:dPt>
          <c:dLbls>
            <c:dLbl>
              <c:idx val="0"/>
              <c:tx>
                <c:rich>
                  <a:bodyPr/>
                  <a:lstStyle/>
                  <a:p>
                    <a:fld id="{C5AD30B3-E008-49BC-823C-BD0CF70EC86D}" type="CATEGORYNAME">
                      <a:rPr lang="en-US" smtClean="0"/>
                      <a:pPr/>
                      <a:t>[CATEGORY NAME]</a:t>
                    </a:fld>
                    <a:r>
                      <a:rPr lang="en-US" baseline="0" dirty="0"/>
                      <a:t>  </a:t>
                    </a:r>
                    <a:fld id="{47A60A7A-C924-403C-9CD3-09008FE97EC7}" type="PERCENTAGE">
                      <a:rPr lang="en-US" baseline="0"/>
                      <a:pPr/>
                      <a:t>[PERCENTAGE]</a:t>
                    </a:fld>
                    <a:endParaRPr lang="en-US" baseline="0" dirty="0"/>
                  </a:p>
                </c:rich>
              </c:tx>
              <c:dLblPos val="ctr"/>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21E-433D-B3A2-49383E19F48C}"/>
                </c:ext>
              </c:extLst>
            </c:dLbl>
            <c:dLbl>
              <c:idx val="1"/>
              <c:layout>
                <c:manualLayout>
                  <c:x val="5.7008378798393197E-2"/>
                  <c:y val="-5.7078254197246374E-2"/>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en-NG"/>
                </a:p>
              </c:txPr>
              <c:dLblPos val="bestFit"/>
              <c:showLegendKey val="0"/>
              <c:showVal val="1"/>
              <c:showCatName val="1"/>
              <c:showSerName val="0"/>
              <c:showPercent val="1"/>
              <c:showBubbleSize val="0"/>
              <c:extLst>
                <c:ext xmlns:c15="http://schemas.microsoft.com/office/drawing/2012/chart" uri="{CE6537A1-D6FC-4f65-9D91-7224C49458BB}">
                  <c15:layout>
                    <c:manualLayout>
                      <c:w val="0.18694807913668016"/>
                      <c:h val="4.1590217398320452E-2"/>
                    </c:manualLayout>
                  </c15:layout>
                </c:ext>
                <c:ext xmlns:c16="http://schemas.microsoft.com/office/drawing/2014/chart" uri="{C3380CC4-5D6E-409C-BE32-E72D297353CC}">
                  <c16:uniqueId val="{00000005-F21E-433D-B3A2-49383E19F48C}"/>
                </c:ext>
              </c:extLst>
            </c:dLbl>
            <c:dLbl>
              <c:idx val="2"/>
              <c:layout>
                <c:manualLayout>
                  <c:x val="-3.8799498721272474E-2"/>
                  <c:y val="-0.29660258644617005"/>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21E-433D-B3A2-49383E19F48C}"/>
                </c:ext>
              </c:extLst>
            </c:dLbl>
            <c:dLbl>
              <c:idx val="3"/>
              <c:layout>
                <c:manualLayout>
                  <c:x val="9.2895422824651491E-2"/>
                  <c:y val="-0.20778568224214619"/>
                </c:manualLayout>
              </c:layout>
              <c:tx>
                <c:rich>
                  <a:bodyPr/>
                  <a:lstStyle/>
                  <a:p>
                    <a:fld id="{425215DC-16D2-47D1-BF96-D8DF451F0F87}" type="CATEGORYNAME">
                      <a:rPr lang="en-US" smtClean="0"/>
                      <a:pPr/>
                      <a:t>[CATEGORY NAME]</a:t>
                    </a:fld>
                    <a:r>
                      <a:rPr lang="en-US" baseline="0" dirty="0"/>
                      <a:t> </a:t>
                    </a:r>
                    <a:fld id="{E29809A7-0483-4236-B9E5-3C3EEB248EEE}" type="PERCENTAGE">
                      <a:rPr lang="en-US" baseline="0"/>
                      <a:pPr/>
                      <a:t>[PERCENTAGE]</a:t>
                    </a:fld>
                    <a:endParaRPr lang="en-US" baseline="0" dirty="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21E-433D-B3A2-49383E19F48C}"/>
                </c:ext>
              </c:extLst>
            </c:dLbl>
            <c:dLbl>
              <c:idx val="4"/>
              <c:tx>
                <c:rich>
                  <a:bodyPr/>
                  <a:lstStyle/>
                  <a:p>
                    <a:fld id="{96B3450B-C117-4612-8BE7-7DF4F91D8739}" type="CATEGORYNAME">
                      <a:rPr lang="en-US"/>
                      <a:pPr/>
                      <a:t>[CATEGORY NAME]</a:t>
                    </a:fld>
                    <a:r>
                      <a:rPr lang="en-US" baseline="0"/>
                      <a:t>, </a:t>
                    </a:r>
                    <a:fld id="{CCE63680-6BEE-4025-B40D-85B15A9C9F9C}" type="PERCENTAGE">
                      <a:rPr lang="en-US" baseline="0"/>
                      <a:pPr/>
                      <a:t>[PERCENTAGE]</a:t>
                    </a:fld>
                    <a:endParaRPr lang="en-US" baseline="0"/>
                  </a:p>
                </c:rich>
              </c:tx>
              <c:dLblPos val="ctr"/>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F21E-433D-B3A2-49383E19F48C}"/>
                </c:ext>
              </c:extLst>
            </c:dLbl>
            <c:dLbl>
              <c:idx val="5"/>
              <c:tx>
                <c:rich>
                  <a:bodyPr/>
                  <a:lstStyle/>
                  <a:p>
                    <a:fld id="{4FA0291C-F650-4BC0-B594-AF3E23D9F1C9}" type="CATEGORYNAME">
                      <a:rPr lang="en-US" smtClean="0"/>
                      <a:pPr/>
                      <a:t>[CATEGORY NAME]</a:t>
                    </a:fld>
                    <a:r>
                      <a:rPr lang="en-US" baseline="0"/>
                      <a:t> </a:t>
                    </a:r>
                    <a:fld id="{9F48E97D-D773-44FF-B64A-9B8FAEB2A5F8}" type="PERCENTAGE">
                      <a:rPr lang="en-US" baseline="0"/>
                      <a:pPr/>
                      <a:t>[PERCENTAGE]</a:t>
                    </a:fld>
                    <a:endParaRPr lang="en-US" baseline="0"/>
                  </a:p>
                </c:rich>
              </c:tx>
              <c:dLblPos val="ctr"/>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21E-433D-B3A2-49383E19F48C}"/>
                </c:ext>
              </c:extLst>
            </c:dLbl>
            <c:dLbl>
              <c:idx val="6"/>
              <c:tx>
                <c:rich>
                  <a:bodyPr/>
                  <a:lstStyle/>
                  <a:p>
                    <a:fld id="{102A2496-2F50-4A60-819B-E7897E99791D}" type="CATEGORYNAME">
                      <a:rPr lang="en-US" smtClean="0"/>
                      <a:pPr/>
                      <a:t>[CATEGORY NAME]</a:t>
                    </a:fld>
                    <a:r>
                      <a:rPr lang="en-US" baseline="0"/>
                      <a:t> </a:t>
                    </a:r>
                    <a:fld id="{F69B7274-5DF7-4D8C-80C4-15F513D42F15}" type="PERCENTAGE">
                      <a:rPr lang="en-US" baseline="0"/>
                      <a:pPr/>
                      <a:t>[PERCENTAGE]</a:t>
                    </a:fld>
                    <a:endParaRPr lang="en-US" baseline="0"/>
                  </a:p>
                </c:rich>
              </c:tx>
              <c:dLblPos val="ctr"/>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21E-433D-B3A2-49383E19F48C}"/>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NG"/>
              </a:p>
            </c:txPr>
            <c:dLblPos val="ctr"/>
            <c:showLegendKey val="0"/>
            <c:showVal val="1"/>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Sheet1!$A$2:$A$8</c:f>
              <c:strCache>
                <c:ptCount val="7"/>
                <c:pt idx="0">
                  <c:v>ISPs</c:v>
                </c:pt>
                <c:pt idx="1">
                  <c:v>MNOs</c:v>
                </c:pt>
                <c:pt idx="2">
                  <c:v>CDN</c:v>
                </c:pt>
                <c:pt idx="3">
                  <c:v>FIs</c:v>
                </c:pt>
                <c:pt idx="4">
                  <c:v>ENs</c:v>
                </c:pt>
                <c:pt idx="5">
                  <c:v>EIs</c:v>
                </c:pt>
                <c:pt idx="6">
                  <c:v>Others</c:v>
                </c:pt>
              </c:strCache>
            </c:strRef>
          </c:cat>
          <c:val>
            <c:numRef>
              <c:f>Sheet1!$B$2:$B$8</c:f>
              <c:numCache>
                <c:formatCode>General</c:formatCode>
                <c:ptCount val="7"/>
                <c:pt idx="0">
                  <c:v>129</c:v>
                </c:pt>
                <c:pt idx="1">
                  <c:v>4</c:v>
                </c:pt>
                <c:pt idx="2">
                  <c:v>1</c:v>
                </c:pt>
                <c:pt idx="3">
                  <c:v>41</c:v>
                </c:pt>
                <c:pt idx="4">
                  <c:v>32</c:v>
                </c:pt>
                <c:pt idx="5">
                  <c:v>27</c:v>
                </c:pt>
                <c:pt idx="6">
                  <c:v>37</c:v>
                </c:pt>
              </c:numCache>
            </c:numRef>
          </c:val>
          <c:extLst>
            <c:ext xmlns:c16="http://schemas.microsoft.com/office/drawing/2014/chart" uri="{C3380CC4-5D6E-409C-BE32-E72D297353CC}">
              <c16:uniqueId val="{00000000-F21E-433D-B3A2-49383E19F48C}"/>
            </c:ext>
          </c:extLst>
        </c:ser>
        <c:dLbls>
          <c:dLblPos val="ctr"/>
          <c:showLegendKey val="0"/>
          <c:showVal val="0"/>
          <c:showCatName val="1"/>
          <c:showSerName val="0"/>
          <c:showPercent val="0"/>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NG"/>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NG"/>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Active Vs Inactive ASN</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NG"/>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7138711456740758E-2"/>
          <c:y val="1.1399968081882522E-2"/>
          <c:w val="0.87353596695156577"/>
          <c:h val="0.98860003191811752"/>
        </c:manualLayout>
      </c:layout>
      <c:pie3DChart>
        <c:varyColors val="1"/>
        <c:ser>
          <c:idx val="0"/>
          <c:order val="0"/>
          <c:tx>
            <c:strRef>
              <c:f>Sheet1!$B$1</c:f>
              <c:strCache>
                <c:ptCount val="1"/>
                <c:pt idx="0">
                  <c:v>Sales</c:v>
                </c:pt>
              </c:strCache>
            </c:strRef>
          </c:tx>
          <c:dPt>
            <c:idx val="0"/>
            <c:bubble3D val="0"/>
            <c:explosion val="20"/>
            <c:spPr>
              <a:solidFill>
                <a:schemeClr val="accent3">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E12C-4266-8410-3119C21EFD03}"/>
              </c:ext>
            </c:extLst>
          </c:dPt>
          <c:dPt>
            <c:idx val="1"/>
            <c:bubble3D val="0"/>
            <c:explosion val="4"/>
            <c:spPr>
              <a:solidFill>
                <a:srgbClr val="FF00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E12C-4266-8410-3119C21EFD03}"/>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9AE4-47D4-B38C-3F79BF84CD2F}"/>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9AE4-47D4-B38C-3F79BF84CD2F}"/>
              </c:ext>
            </c:extLst>
          </c:dPt>
          <c:dLbls>
            <c:dLbl>
              <c:idx val="1"/>
              <c:layout>
                <c:manualLayout>
                  <c:x val="0.12151028869369278"/>
                  <c:y val="7.8907258182978987E-2"/>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en-NG"/>
                </a:p>
              </c:txPr>
              <c:showLegendKey val="0"/>
              <c:showVal val="0"/>
              <c:showCatName val="1"/>
              <c:showSerName val="0"/>
              <c:showPercent val="1"/>
              <c:showBubbleSize val="0"/>
              <c:extLst>
                <c:ext xmlns:c15="http://schemas.microsoft.com/office/drawing/2012/chart" uri="{CE6537A1-D6FC-4f65-9D91-7224C49458BB}">
                  <c15:layout>
                    <c:manualLayout>
                      <c:w val="0.32780747921403275"/>
                      <c:h val="0.10583620580410838"/>
                    </c:manualLayout>
                  </c15:layout>
                </c:ext>
                <c:ext xmlns:c16="http://schemas.microsoft.com/office/drawing/2014/chart" uri="{C3380CC4-5D6E-409C-BE32-E72D297353CC}">
                  <c16:uniqueId val="{00000002-E12C-4266-8410-3119C21EFD03}"/>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NG"/>
              </a:p>
            </c:txP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2"/>
                <c:pt idx="0">
                  <c:v>Active ASN</c:v>
                </c:pt>
                <c:pt idx="1">
                  <c:v>Inactive ASN </c:v>
                </c:pt>
              </c:strCache>
            </c:strRef>
          </c:cat>
          <c:val>
            <c:numRef>
              <c:f>Sheet1!$B$2:$B$5</c:f>
              <c:numCache>
                <c:formatCode>General</c:formatCode>
                <c:ptCount val="4"/>
                <c:pt idx="0">
                  <c:v>236</c:v>
                </c:pt>
                <c:pt idx="1">
                  <c:v>35</c:v>
                </c:pt>
              </c:numCache>
            </c:numRef>
          </c:val>
          <c:extLst>
            <c:ext xmlns:c16="http://schemas.microsoft.com/office/drawing/2014/chart" uri="{C3380CC4-5D6E-409C-BE32-E72D297353CC}">
              <c16:uniqueId val="{00000000-E12C-4266-8410-3119C21EFD03}"/>
            </c:ext>
          </c:extLst>
        </c:ser>
        <c:dLbls>
          <c:showLegendKey val="0"/>
          <c:showVal val="0"/>
          <c:showCatName val="0"/>
          <c:showSerName val="0"/>
          <c:showPercent val="1"/>
          <c:showBubbleSize val="0"/>
          <c:showLeaderLines val="1"/>
        </c:dLbls>
      </c:pie3DChart>
      <c:spPr>
        <a:noFill/>
        <a:ln>
          <a:noFill/>
        </a:ln>
        <a:effectLst/>
      </c:spPr>
    </c:plotArea>
    <c:legend>
      <c:legendPos val="r"/>
      <c:legendEntry>
        <c:idx val="2"/>
        <c:delete val="1"/>
      </c:legendEntry>
      <c:legendEntry>
        <c:idx val="3"/>
        <c:delete val="1"/>
      </c:legendEntry>
      <c:layout>
        <c:manualLayout>
          <c:xMode val="edge"/>
          <c:yMode val="edge"/>
          <c:x val="0.28752564571728523"/>
          <c:y val="0.85150053254533875"/>
          <c:w val="0.45850136190361374"/>
          <c:h val="9.5884043696660273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NG"/>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NG"/>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ASN</a:t>
            </a:r>
            <a:r>
              <a:rPr lang="en-US" baseline="0"/>
              <a:t> Status</a:t>
            </a:r>
            <a:endParaRPr lang="en-US"/>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Category</c:v>
                </c:pt>
              </c:strCache>
            </c:strRef>
          </c:tx>
          <c:spPr>
            <a:solidFill>
              <a:schemeClr val="accent1">
                <a:lumMod val="60000"/>
                <a:lumOff val="40000"/>
              </a:schemeClr>
            </a:solidFill>
            <a:ln>
              <a:noFill/>
            </a:ln>
            <a:effectLst>
              <a:outerShdw blurRad="57150" dist="19050" dir="5400000" algn="ctr" rotWithShape="0">
                <a:srgbClr val="000000">
                  <a:alpha val="63000"/>
                </a:srgbClr>
              </a:outerShdw>
            </a:effectLst>
          </c:spPr>
          <c:invertIfNegative val="0"/>
          <c:dPt>
            <c:idx val="0"/>
            <c:invertIfNegative val="0"/>
            <c:bubble3D val="0"/>
            <c:spPr>
              <a:solidFill>
                <a:schemeClr val="bg1"/>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B14C-4456-BDCD-EDB6EF0973CA}"/>
              </c:ext>
            </c:extLst>
          </c:dPt>
          <c:dPt>
            <c:idx val="1"/>
            <c:invertIfNegative val="0"/>
            <c:bubble3D val="0"/>
            <c:spPr>
              <a:solidFill>
                <a:schemeClr val="tx1">
                  <a:lumMod val="50000"/>
                  <a:lumOff val="5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4-B14C-4456-BDCD-EDB6EF0973CA}"/>
              </c:ext>
            </c:extLst>
          </c:dPt>
          <c:dPt>
            <c:idx val="2"/>
            <c:invertIfNegative val="0"/>
            <c:bubble3D val="0"/>
            <c:spPr>
              <a:solidFill>
                <a:schemeClr val="accent2">
                  <a:lumMod val="5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B14C-4456-BDCD-EDB6EF0973CA}"/>
              </c:ext>
            </c:extLst>
          </c:dPt>
          <c:dPt>
            <c:idx val="3"/>
            <c:invertIfNegative val="0"/>
            <c:bubble3D val="0"/>
            <c:spPr>
              <a:solidFill>
                <a:srgbClr val="FFFF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6-B14C-4456-BDCD-EDB6EF0973CA}"/>
              </c:ext>
            </c:extLst>
          </c:dPt>
          <c:dPt>
            <c:idx val="4"/>
            <c:invertIfNegative val="0"/>
            <c:bubble3D val="0"/>
            <c:spPr>
              <a:solidFill>
                <a:schemeClr val="accent5">
                  <a:lumMod val="60000"/>
                  <a:lumOff val="4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B14C-4456-BDCD-EDB6EF0973CA}"/>
              </c:ext>
            </c:extLst>
          </c:dPt>
          <c:dPt>
            <c:idx val="5"/>
            <c:invertIfNegative val="0"/>
            <c:bubble3D val="0"/>
            <c:spPr>
              <a:solidFill>
                <a:srgbClr val="00B05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8-B14C-4456-BDCD-EDB6EF0973CA}"/>
              </c:ext>
            </c:extLst>
          </c:dPt>
          <c:dPt>
            <c:idx val="6"/>
            <c:invertIfNegative val="0"/>
            <c:bubble3D val="0"/>
            <c:spPr>
              <a:solidFill>
                <a:schemeClr val="accent1"/>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B14C-4456-BDCD-EDB6EF0973C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Sheet1!$A$2:$A$8</c:f>
              <c:strCache>
                <c:ptCount val="7"/>
                <c:pt idx="0">
                  <c:v>ISPs</c:v>
                </c:pt>
                <c:pt idx="1">
                  <c:v>MNOs</c:v>
                </c:pt>
                <c:pt idx="2">
                  <c:v>CDN</c:v>
                </c:pt>
                <c:pt idx="3">
                  <c:v>FIs</c:v>
                </c:pt>
                <c:pt idx="4">
                  <c:v>ENs</c:v>
                </c:pt>
                <c:pt idx="5">
                  <c:v>EIs</c:v>
                </c:pt>
                <c:pt idx="6">
                  <c:v>Others</c:v>
                </c:pt>
              </c:strCache>
            </c:strRef>
          </c:cat>
          <c:val>
            <c:numRef>
              <c:f>Sheet1!$B$2:$B$8</c:f>
              <c:numCache>
                <c:formatCode>General</c:formatCode>
                <c:ptCount val="7"/>
                <c:pt idx="0">
                  <c:v>129</c:v>
                </c:pt>
                <c:pt idx="1">
                  <c:v>4</c:v>
                </c:pt>
                <c:pt idx="2">
                  <c:v>1</c:v>
                </c:pt>
                <c:pt idx="3">
                  <c:v>41</c:v>
                </c:pt>
                <c:pt idx="4">
                  <c:v>32</c:v>
                </c:pt>
                <c:pt idx="5">
                  <c:v>27</c:v>
                </c:pt>
                <c:pt idx="6">
                  <c:v>37</c:v>
                </c:pt>
              </c:numCache>
            </c:numRef>
          </c:val>
          <c:extLst>
            <c:ext xmlns:c16="http://schemas.microsoft.com/office/drawing/2014/chart" uri="{C3380CC4-5D6E-409C-BE32-E72D297353CC}">
              <c16:uniqueId val="{00000000-B14C-4456-BDCD-EDB6EF0973CA}"/>
            </c:ext>
          </c:extLst>
        </c:ser>
        <c:ser>
          <c:idx val="1"/>
          <c:order val="1"/>
          <c:tx>
            <c:strRef>
              <c:f>Sheet1!$C$1</c:f>
              <c:strCache>
                <c:ptCount val="1"/>
                <c:pt idx="0">
                  <c:v>Active </c:v>
                </c:pt>
              </c:strCache>
            </c:strRef>
          </c:tx>
          <c:spPr>
            <a:solidFill>
              <a:srgbClr val="92D05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Sheet1!$A$2:$A$8</c:f>
              <c:strCache>
                <c:ptCount val="7"/>
                <c:pt idx="0">
                  <c:v>ISPs</c:v>
                </c:pt>
                <c:pt idx="1">
                  <c:v>MNOs</c:v>
                </c:pt>
                <c:pt idx="2">
                  <c:v>CDN</c:v>
                </c:pt>
                <c:pt idx="3">
                  <c:v>FIs</c:v>
                </c:pt>
                <c:pt idx="4">
                  <c:v>ENs</c:v>
                </c:pt>
                <c:pt idx="5">
                  <c:v>EIs</c:v>
                </c:pt>
                <c:pt idx="6">
                  <c:v>Others</c:v>
                </c:pt>
              </c:strCache>
            </c:strRef>
          </c:cat>
          <c:val>
            <c:numRef>
              <c:f>Sheet1!$C$2:$C$8</c:f>
              <c:numCache>
                <c:formatCode>General</c:formatCode>
                <c:ptCount val="7"/>
                <c:pt idx="0">
                  <c:v>117</c:v>
                </c:pt>
                <c:pt idx="1">
                  <c:v>4</c:v>
                </c:pt>
                <c:pt idx="2">
                  <c:v>1</c:v>
                </c:pt>
                <c:pt idx="3">
                  <c:v>38</c:v>
                </c:pt>
                <c:pt idx="4">
                  <c:v>25</c:v>
                </c:pt>
                <c:pt idx="5">
                  <c:v>21</c:v>
                </c:pt>
                <c:pt idx="6">
                  <c:v>30</c:v>
                </c:pt>
              </c:numCache>
            </c:numRef>
          </c:val>
          <c:extLst>
            <c:ext xmlns:c16="http://schemas.microsoft.com/office/drawing/2014/chart" uri="{C3380CC4-5D6E-409C-BE32-E72D297353CC}">
              <c16:uniqueId val="{00000001-B14C-4456-BDCD-EDB6EF0973CA}"/>
            </c:ext>
          </c:extLst>
        </c:ser>
        <c:ser>
          <c:idx val="2"/>
          <c:order val="2"/>
          <c:tx>
            <c:strRef>
              <c:f>Sheet1!$D$1</c:f>
              <c:strCache>
                <c:ptCount val="1"/>
                <c:pt idx="0">
                  <c:v>Inactive </c:v>
                </c:pt>
              </c:strCache>
            </c:strRef>
          </c:tx>
          <c:spPr>
            <a:solidFill>
              <a:srgbClr val="FF000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Sheet1!$A$2:$A$8</c:f>
              <c:strCache>
                <c:ptCount val="7"/>
                <c:pt idx="0">
                  <c:v>ISPs</c:v>
                </c:pt>
                <c:pt idx="1">
                  <c:v>MNOs</c:v>
                </c:pt>
                <c:pt idx="2">
                  <c:v>CDN</c:v>
                </c:pt>
                <c:pt idx="3">
                  <c:v>FIs</c:v>
                </c:pt>
                <c:pt idx="4">
                  <c:v>ENs</c:v>
                </c:pt>
                <c:pt idx="5">
                  <c:v>EIs</c:v>
                </c:pt>
                <c:pt idx="6">
                  <c:v>Others</c:v>
                </c:pt>
              </c:strCache>
            </c:strRef>
          </c:cat>
          <c:val>
            <c:numRef>
              <c:f>Sheet1!$D$2:$D$8</c:f>
              <c:numCache>
                <c:formatCode>General</c:formatCode>
                <c:ptCount val="7"/>
                <c:pt idx="0">
                  <c:v>12</c:v>
                </c:pt>
                <c:pt idx="1">
                  <c:v>0</c:v>
                </c:pt>
                <c:pt idx="2">
                  <c:v>0</c:v>
                </c:pt>
                <c:pt idx="3">
                  <c:v>3</c:v>
                </c:pt>
                <c:pt idx="4">
                  <c:v>7</c:v>
                </c:pt>
                <c:pt idx="5">
                  <c:v>6</c:v>
                </c:pt>
                <c:pt idx="6">
                  <c:v>7</c:v>
                </c:pt>
              </c:numCache>
            </c:numRef>
          </c:val>
          <c:extLst>
            <c:ext xmlns:c16="http://schemas.microsoft.com/office/drawing/2014/chart" uri="{C3380CC4-5D6E-409C-BE32-E72D297353CC}">
              <c16:uniqueId val="{00000002-B14C-4456-BDCD-EDB6EF0973CA}"/>
            </c:ext>
          </c:extLst>
        </c:ser>
        <c:dLbls>
          <c:showLegendKey val="0"/>
          <c:showVal val="0"/>
          <c:showCatName val="0"/>
          <c:showSerName val="0"/>
          <c:showPercent val="0"/>
          <c:showBubbleSize val="0"/>
        </c:dLbls>
        <c:gapWidth val="100"/>
        <c:overlap val="-24"/>
        <c:axId val="1263915520"/>
        <c:axId val="1263915040"/>
      </c:barChart>
      <c:catAx>
        <c:axId val="12639155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NG"/>
          </a:p>
        </c:txPr>
        <c:crossAx val="1263915040"/>
        <c:crosses val="autoZero"/>
        <c:auto val="1"/>
        <c:lblAlgn val="ctr"/>
        <c:lblOffset val="100"/>
        <c:noMultiLvlLbl val="0"/>
      </c:catAx>
      <c:valAx>
        <c:axId val="126391504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NG"/>
          </a:p>
        </c:txPr>
        <c:crossAx val="1263915520"/>
        <c:crosses val="autoZero"/>
        <c:crossBetween val="between"/>
      </c:valAx>
      <c:spPr>
        <a:noFill/>
        <a:ln>
          <a:noFill/>
        </a:ln>
        <a:effectLst/>
      </c:spPr>
    </c:plotArea>
    <c:legend>
      <c:legendPos val="b"/>
      <c:legendEntry>
        <c:idx val="0"/>
        <c:delete val="1"/>
      </c:legendEntry>
      <c:layout>
        <c:manualLayout>
          <c:xMode val="edge"/>
          <c:yMode val="edge"/>
          <c:x val="0.28694858167456144"/>
          <c:y val="0.92369130937977895"/>
          <c:w val="0.42610266568899263"/>
          <c:h val="5.685909875535739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NG"/>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NG"/>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3-Year New ASN Trend </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NG"/>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Sheet1!$B$1</c:f>
              <c:strCache>
                <c:ptCount val="1"/>
                <c:pt idx="0">
                  <c:v>New ASN</c:v>
                </c:pt>
              </c:strCache>
            </c:strRef>
          </c:tx>
          <c:spPr>
            <a:solidFill>
              <a:schemeClr val="accent6">
                <a:lumMod val="60000"/>
                <a:lumOff val="40000"/>
              </a:schemeClr>
            </a:soli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Sheet1!$A$2:$A$5</c:f>
              <c:numCache>
                <c:formatCode>General</c:formatCode>
                <c:ptCount val="4"/>
                <c:pt idx="0">
                  <c:v>2023</c:v>
                </c:pt>
                <c:pt idx="1">
                  <c:v>2024</c:v>
                </c:pt>
                <c:pt idx="2">
                  <c:v>2025</c:v>
                </c:pt>
              </c:numCache>
            </c:numRef>
          </c:cat>
          <c:val>
            <c:numRef>
              <c:f>Sheet1!$B$2:$B$5</c:f>
              <c:numCache>
                <c:formatCode>General</c:formatCode>
                <c:ptCount val="4"/>
                <c:pt idx="0">
                  <c:v>10</c:v>
                </c:pt>
                <c:pt idx="1">
                  <c:v>15</c:v>
                </c:pt>
                <c:pt idx="2">
                  <c:v>15</c:v>
                </c:pt>
              </c:numCache>
            </c:numRef>
          </c:val>
          <c:extLst>
            <c:ext xmlns:c16="http://schemas.microsoft.com/office/drawing/2014/chart" uri="{C3380CC4-5D6E-409C-BE32-E72D297353CC}">
              <c16:uniqueId val="{00000000-C53E-4CDF-B3B5-CF0EFAC7013A}"/>
            </c:ext>
          </c:extLst>
        </c:ser>
        <c:ser>
          <c:idx val="1"/>
          <c:order val="1"/>
          <c:tx>
            <c:strRef>
              <c:f>Sheet1!$C$1</c:f>
              <c:strCache>
                <c:ptCount val="1"/>
                <c:pt idx="0">
                  <c:v>Column1</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numRef>
              <c:f>Sheet1!$A$2:$A$5</c:f>
              <c:numCache>
                <c:formatCode>General</c:formatCode>
                <c:ptCount val="4"/>
                <c:pt idx="0">
                  <c:v>2023</c:v>
                </c:pt>
                <c:pt idx="1">
                  <c:v>2024</c:v>
                </c:pt>
                <c:pt idx="2">
                  <c:v>2025</c:v>
                </c:pt>
              </c:numCache>
            </c:numRef>
          </c:cat>
          <c:val>
            <c:numRef>
              <c:f>Sheet1!$C$2:$C$5</c:f>
              <c:numCache>
                <c:formatCode>General</c:formatCode>
                <c:ptCount val="4"/>
              </c:numCache>
            </c:numRef>
          </c:val>
          <c:extLst>
            <c:ext xmlns:c16="http://schemas.microsoft.com/office/drawing/2014/chart" uri="{C3380CC4-5D6E-409C-BE32-E72D297353CC}">
              <c16:uniqueId val="{00000001-C53E-4CDF-B3B5-CF0EFAC7013A}"/>
            </c:ext>
          </c:extLst>
        </c:ser>
        <c:ser>
          <c:idx val="2"/>
          <c:order val="2"/>
          <c:tx>
            <c:strRef>
              <c:f>Sheet1!$D$1</c:f>
              <c:strCache>
                <c:ptCount val="1"/>
                <c:pt idx="0">
                  <c:v>Column2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numRef>
              <c:f>Sheet1!$A$2:$A$5</c:f>
              <c:numCache>
                <c:formatCode>General</c:formatCode>
                <c:ptCount val="4"/>
                <c:pt idx="0">
                  <c:v>2023</c:v>
                </c:pt>
                <c:pt idx="1">
                  <c:v>2024</c:v>
                </c:pt>
                <c:pt idx="2">
                  <c:v>2025</c:v>
                </c:pt>
              </c:numCache>
            </c:numRef>
          </c:cat>
          <c:val>
            <c:numRef>
              <c:f>Sheet1!$D$2:$D$5</c:f>
              <c:numCache>
                <c:formatCode>General</c:formatCode>
                <c:ptCount val="4"/>
              </c:numCache>
            </c:numRef>
          </c:val>
          <c:extLst>
            <c:ext xmlns:c16="http://schemas.microsoft.com/office/drawing/2014/chart" uri="{C3380CC4-5D6E-409C-BE32-E72D297353CC}">
              <c16:uniqueId val="{00000002-C53E-4CDF-B3B5-CF0EFAC7013A}"/>
            </c:ext>
          </c:extLst>
        </c:ser>
        <c:dLbls>
          <c:showLegendKey val="0"/>
          <c:showVal val="0"/>
          <c:showCatName val="0"/>
          <c:showSerName val="0"/>
          <c:showPercent val="0"/>
          <c:showBubbleSize val="0"/>
        </c:dLbls>
        <c:gapWidth val="115"/>
        <c:shape val="box"/>
        <c:axId val="1318435328"/>
        <c:axId val="1318432928"/>
        <c:axId val="0"/>
      </c:bar3DChart>
      <c:catAx>
        <c:axId val="1318435328"/>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NG"/>
          </a:p>
        </c:txPr>
        <c:crossAx val="1318432928"/>
        <c:crosses val="autoZero"/>
        <c:auto val="1"/>
        <c:lblAlgn val="ctr"/>
        <c:lblOffset val="100"/>
        <c:noMultiLvlLbl val="0"/>
      </c:catAx>
      <c:valAx>
        <c:axId val="1318432928"/>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NG"/>
          </a:p>
        </c:txPr>
        <c:crossAx val="1318435328"/>
        <c:crosses val="autoZero"/>
        <c:crossBetween val="between"/>
      </c:valAx>
      <c:spPr>
        <a:noFill/>
        <a:ln>
          <a:noFill/>
        </a:ln>
        <a:effectLst/>
      </c:spPr>
    </c:plotArea>
    <c:legend>
      <c:legendPos val="b"/>
      <c:legendEntry>
        <c:idx val="0"/>
        <c:delete val="1"/>
      </c:legendEntry>
      <c:legendEntry>
        <c:idx val="1"/>
        <c:delete val="1"/>
      </c:legendEntry>
      <c:layout>
        <c:manualLayout>
          <c:xMode val="edge"/>
          <c:yMode val="edge"/>
          <c:x val="0.23846164904856007"/>
          <c:y val="0.90964531806761284"/>
          <c:w val="0.51814212966812467"/>
          <c:h val="5.365056316462994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NG"/>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NG"/>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3-Year Delisted ASN</a:t>
            </a:r>
            <a:r>
              <a:rPr lang="en-US" baseline="0" dirty="0"/>
              <a:t> Trend</a:t>
            </a:r>
            <a:endParaRPr lang="en-US" dirty="0"/>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Sheet1!$B$1</c:f>
              <c:strCache>
                <c:ptCount val="1"/>
                <c:pt idx="0">
                  <c:v>Delisted ASN</c:v>
                </c:pt>
              </c:strCache>
            </c:strRef>
          </c:tx>
          <c:spPr>
            <a:solidFill>
              <a:srgbClr val="FF0000"/>
            </a:soli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Sheet1!$A$2:$A$5</c:f>
              <c:numCache>
                <c:formatCode>General</c:formatCode>
                <c:ptCount val="4"/>
                <c:pt idx="0">
                  <c:v>2023</c:v>
                </c:pt>
                <c:pt idx="1">
                  <c:v>2024</c:v>
                </c:pt>
                <c:pt idx="2">
                  <c:v>2025</c:v>
                </c:pt>
              </c:numCache>
            </c:numRef>
          </c:cat>
          <c:val>
            <c:numRef>
              <c:f>Sheet1!$B$2:$B$5</c:f>
              <c:numCache>
                <c:formatCode>General</c:formatCode>
                <c:ptCount val="4"/>
                <c:pt idx="0">
                  <c:v>12</c:v>
                </c:pt>
                <c:pt idx="1">
                  <c:v>7</c:v>
                </c:pt>
                <c:pt idx="2">
                  <c:v>1</c:v>
                </c:pt>
              </c:numCache>
            </c:numRef>
          </c:val>
          <c:extLst>
            <c:ext xmlns:c16="http://schemas.microsoft.com/office/drawing/2014/chart" uri="{C3380CC4-5D6E-409C-BE32-E72D297353CC}">
              <c16:uniqueId val="{00000000-43C4-4B28-9B7C-95F5267B61D1}"/>
            </c:ext>
          </c:extLst>
        </c:ser>
        <c:ser>
          <c:idx val="1"/>
          <c:order val="1"/>
          <c:tx>
            <c:strRef>
              <c:f>Sheet1!$C$1</c:f>
              <c:strCache>
                <c:ptCount val="1"/>
                <c:pt idx="0">
                  <c:v>Column1</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numRef>
              <c:f>Sheet1!$A$2:$A$5</c:f>
              <c:numCache>
                <c:formatCode>General</c:formatCode>
                <c:ptCount val="4"/>
                <c:pt idx="0">
                  <c:v>2023</c:v>
                </c:pt>
                <c:pt idx="1">
                  <c:v>2024</c:v>
                </c:pt>
                <c:pt idx="2">
                  <c:v>2025</c:v>
                </c:pt>
              </c:numCache>
            </c:numRef>
          </c:cat>
          <c:val>
            <c:numRef>
              <c:f>Sheet1!$C$2:$C$5</c:f>
              <c:numCache>
                <c:formatCode>General</c:formatCode>
                <c:ptCount val="4"/>
              </c:numCache>
            </c:numRef>
          </c:val>
          <c:extLst>
            <c:ext xmlns:c16="http://schemas.microsoft.com/office/drawing/2014/chart" uri="{C3380CC4-5D6E-409C-BE32-E72D297353CC}">
              <c16:uniqueId val="{00000001-43C4-4B28-9B7C-95F5267B61D1}"/>
            </c:ext>
          </c:extLst>
        </c:ser>
        <c:ser>
          <c:idx val="2"/>
          <c:order val="2"/>
          <c:tx>
            <c:strRef>
              <c:f>Sheet1!$D$1</c:f>
              <c:strCache>
                <c:ptCount val="1"/>
                <c:pt idx="0">
                  <c:v>Series 3</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numRef>
              <c:f>Sheet1!$A$2:$A$5</c:f>
              <c:numCache>
                <c:formatCode>General</c:formatCode>
                <c:ptCount val="4"/>
                <c:pt idx="0">
                  <c:v>2023</c:v>
                </c:pt>
                <c:pt idx="1">
                  <c:v>2024</c:v>
                </c:pt>
                <c:pt idx="2">
                  <c:v>2025</c:v>
                </c:pt>
              </c:numCache>
            </c:numRef>
          </c:cat>
          <c:val>
            <c:numRef>
              <c:f>Sheet1!$D$2:$D$5</c:f>
              <c:numCache>
                <c:formatCode>General</c:formatCode>
                <c:ptCount val="4"/>
              </c:numCache>
            </c:numRef>
          </c:val>
          <c:extLst>
            <c:ext xmlns:c16="http://schemas.microsoft.com/office/drawing/2014/chart" uri="{C3380CC4-5D6E-409C-BE32-E72D297353CC}">
              <c16:uniqueId val="{00000002-43C4-4B28-9B7C-95F5267B61D1}"/>
            </c:ext>
          </c:extLst>
        </c:ser>
        <c:dLbls>
          <c:showLegendKey val="0"/>
          <c:showVal val="0"/>
          <c:showCatName val="0"/>
          <c:showSerName val="0"/>
          <c:showPercent val="0"/>
          <c:showBubbleSize val="0"/>
        </c:dLbls>
        <c:gapWidth val="115"/>
        <c:shape val="box"/>
        <c:axId val="1275649871"/>
        <c:axId val="1275650351"/>
        <c:axId val="0"/>
      </c:bar3DChart>
      <c:catAx>
        <c:axId val="1275649871"/>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NG"/>
          </a:p>
        </c:txPr>
        <c:crossAx val="1275650351"/>
        <c:crosses val="autoZero"/>
        <c:auto val="1"/>
        <c:lblAlgn val="ctr"/>
        <c:lblOffset val="100"/>
        <c:noMultiLvlLbl val="0"/>
      </c:catAx>
      <c:valAx>
        <c:axId val="1275650351"/>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NG"/>
          </a:p>
        </c:txPr>
        <c:crossAx val="1275649871"/>
        <c:crosses val="autoZero"/>
        <c:crossBetween val="between"/>
      </c:valAx>
      <c:spPr>
        <a:noFill/>
        <a:ln>
          <a:noFill/>
        </a:ln>
        <a:effectLst/>
      </c:spPr>
    </c:plotArea>
    <c:legend>
      <c:legendPos val="b"/>
      <c:legendEntry>
        <c:idx val="0"/>
        <c:delete val="1"/>
      </c:legendEntry>
      <c:legendEntry>
        <c:idx val="1"/>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NG"/>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NG"/>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3-Year ASN Growth Trend</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Total ASN in Nigeria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Sheet1!$A$2:$A$5</c:f>
              <c:numCache>
                <c:formatCode>General</c:formatCode>
                <c:ptCount val="4"/>
                <c:pt idx="0">
                  <c:v>2023</c:v>
                </c:pt>
                <c:pt idx="1">
                  <c:v>2024</c:v>
                </c:pt>
                <c:pt idx="2">
                  <c:v>2025</c:v>
                </c:pt>
              </c:numCache>
            </c:numRef>
          </c:cat>
          <c:val>
            <c:numRef>
              <c:f>Sheet1!$B$2:$B$5</c:f>
              <c:numCache>
                <c:formatCode>General</c:formatCode>
                <c:ptCount val="4"/>
                <c:pt idx="0">
                  <c:v>269</c:v>
                </c:pt>
                <c:pt idx="1">
                  <c:v>256</c:v>
                </c:pt>
                <c:pt idx="2">
                  <c:v>271</c:v>
                </c:pt>
              </c:numCache>
            </c:numRef>
          </c:val>
          <c:extLst>
            <c:ext xmlns:c16="http://schemas.microsoft.com/office/drawing/2014/chart" uri="{C3380CC4-5D6E-409C-BE32-E72D297353CC}">
              <c16:uniqueId val="{00000000-855C-417E-A438-C7FFE88EA9F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numRef>
              <c:f>Sheet1!$A$2:$A$5</c:f>
              <c:numCache>
                <c:formatCode>General</c:formatCode>
                <c:ptCount val="4"/>
                <c:pt idx="0">
                  <c:v>2023</c:v>
                </c:pt>
                <c:pt idx="1">
                  <c:v>2024</c:v>
                </c:pt>
                <c:pt idx="2">
                  <c:v>2025</c:v>
                </c:pt>
              </c:numCache>
            </c:numRef>
          </c:cat>
          <c:val>
            <c:numRef>
              <c:f>Sheet1!$C$2:$C$5</c:f>
              <c:numCache>
                <c:formatCode>General</c:formatCode>
                <c:ptCount val="4"/>
              </c:numCache>
            </c:numRef>
          </c:val>
          <c:extLst>
            <c:ext xmlns:c16="http://schemas.microsoft.com/office/drawing/2014/chart" uri="{C3380CC4-5D6E-409C-BE32-E72D297353CC}">
              <c16:uniqueId val="{00000001-855C-417E-A438-C7FFE88EA9FB}"/>
            </c:ext>
          </c:extLst>
        </c:ser>
        <c:ser>
          <c:idx val="2"/>
          <c:order val="2"/>
          <c:tx>
            <c:strRef>
              <c:f>Sheet1!$D$1</c:f>
              <c:strCache>
                <c:ptCount val="1"/>
                <c:pt idx="0">
                  <c:v>Column1</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numRef>
              <c:f>Sheet1!$A$2:$A$5</c:f>
              <c:numCache>
                <c:formatCode>General</c:formatCode>
                <c:ptCount val="4"/>
                <c:pt idx="0">
                  <c:v>2023</c:v>
                </c:pt>
                <c:pt idx="1">
                  <c:v>2024</c:v>
                </c:pt>
                <c:pt idx="2">
                  <c:v>2025</c:v>
                </c:pt>
              </c:numCache>
            </c:numRef>
          </c:cat>
          <c:val>
            <c:numRef>
              <c:f>Sheet1!$D$2:$D$5</c:f>
              <c:numCache>
                <c:formatCode>General</c:formatCode>
                <c:ptCount val="4"/>
              </c:numCache>
            </c:numRef>
          </c:val>
          <c:extLst>
            <c:ext xmlns:c16="http://schemas.microsoft.com/office/drawing/2014/chart" uri="{C3380CC4-5D6E-409C-BE32-E72D297353CC}">
              <c16:uniqueId val="{00000002-855C-417E-A438-C7FFE88EA9FB}"/>
            </c:ext>
          </c:extLst>
        </c:ser>
        <c:dLbls>
          <c:showLegendKey val="0"/>
          <c:showVal val="0"/>
          <c:showCatName val="0"/>
          <c:showSerName val="0"/>
          <c:showPercent val="0"/>
          <c:showBubbleSize val="0"/>
        </c:dLbls>
        <c:gapWidth val="150"/>
        <c:shape val="box"/>
        <c:axId val="1802838368"/>
        <c:axId val="1802838848"/>
        <c:axId val="0"/>
      </c:bar3DChart>
      <c:catAx>
        <c:axId val="18028383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NG"/>
          </a:p>
        </c:txPr>
        <c:crossAx val="1802838848"/>
        <c:crosses val="autoZero"/>
        <c:auto val="1"/>
        <c:lblAlgn val="ctr"/>
        <c:lblOffset val="100"/>
        <c:noMultiLvlLbl val="0"/>
      </c:catAx>
      <c:valAx>
        <c:axId val="1802838848"/>
        <c:scaling>
          <c:orientation val="minMax"/>
        </c:scaling>
        <c:delete val="0"/>
        <c:axPos val="l"/>
        <c:majorGridlines>
          <c:spPr>
            <a:ln w="9525" cap="flat" cmpd="sng" algn="ctr">
              <a:solidFill>
                <a:schemeClr val="dk1">
                  <a:lumMod val="50000"/>
                  <a:lumOff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NG"/>
          </a:p>
        </c:txPr>
        <c:crossAx val="1802838368"/>
        <c:crosses val="autoZero"/>
        <c:crossBetween val="between"/>
      </c:valAx>
      <c:spPr>
        <a:noFill/>
        <a:ln>
          <a:noFill/>
        </a:ln>
        <a:effectLst/>
      </c:spPr>
    </c:plotArea>
    <c:legend>
      <c:legendPos val="b"/>
      <c:legendEntry>
        <c:idx val="1"/>
        <c:delete val="1"/>
      </c:legendEntry>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NG"/>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NG"/>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Nigeria ASN Vs Others</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Total Number of ASNs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chemeClr val="accent6">
                  <a:lumMod val="60000"/>
                  <a:lumOff val="4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94C5-4157-B0B3-672FA3B0C237}"/>
              </c:ext>
            </c:extLst>
          </c:dPt>
          <c:dPt>
            <c:idx val="1"/>
            <c:invertIfNegative val="0"/>
            <c:bubble3D val="0"/>
            <c:spPr>
              <a:solidFill>
                <a:schemeClr val="tx2">
                  <a:lumMod val="50000"/>
                  <a:lumOff val="5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94C5-4157-B0B3-672FA3B0C237}"/>
              </c:ext>
            </c:extLst>
          </c:dPt>
          <c:dPt>
            <c:idx val="2"/>
            <c:invertIfNegative val="0"/>
            <c:bubble3D val="0"/>
            <c:spPr>
              <a:solidFill>
                <a:schemeClr val="tx1"/>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4-94C5-4157-B0B3-672FA3B0C237}"/>
              </c:ext>
            </c:extLst>
          </c:dPt>
          <c:dPt>
            <c:idx val="3"/>
            <c:invertIfNegative val="0"/>
            <c:bubble3D val="0"/>
            <c:spPr>
              <a:solidFill>
                <a:schemeClr val="bg1"/>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2-94C5-4157-B0B3-672FA3B0C237}"/>
              </c:ext>
            </c:extLst>
          </c:dPt>
          <c:dPt>
            <c:idx val="4"/>
            <c:invertIfNegative val="0"/>
            <c:bubble3D val="0"/>
            <c:spPr>
              <a:solidFill>
                <a:srgbClr val="FFFF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94C5-4157-B0B3-672FA3B0C23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Sheet1!$A$2:$A$6</c:f>
              <c:strCache>
                <c:ptCount val="5"/>
                <c:pt idx="0">
                  <c:v>Nigeria </c:v>
                </c:pt>
                <c:pt idx="1">
                  <c:v>South Africa </c:v>
                </c:pt>
                <c:pt idx="2">
                  <c:v>Africa</c:v>
                </c:pt>
                <c:pt idx="3">
                  <c:v>Germany</c:v>
                </c:pt>
                <c:pt idx="4">
                  <c:v>Brazil</c:v>
                </c:pt>
              </c:strCache>
            </c:strRef>
          </c:cat>
          <c:val>
            <c:numRef>
              <c:f>Sheet1!$B$2:$B$6</c:f>
              <c:numCache>
                <c:formatCode>General</c:formatCode>
                <c:ptCount val="5"/>
                <c:pt idx="0">
                  <c:v>271</c:v>
                </c:pt>
                <c:pt idx="1">
                  <c:v>742</c:v>
                </c:pt>
                <c:pt idx="2">
                  <c:v>2452</c:v>
                </c:pt>
                <c:pt idx="3">
                  <c:v>3100</c:v>
                </c:pt>
                <c:pt idx="4">
                  <c:v>9000</c:v>
                </c:pt>
              </c:numCache>
            </c:numRef>
          </c:val>
          <c:extLst>
            <c:ext xmlns:c16="http://schemas.microsoft.com/office/drawing/2014/chart" uri="{C3380CC4-5D6E-409C-BE32-E72D297353CC}">
              <c16:uniqueId val="{00000000-A717-4DC7-81AF-61F9E702505F}"/>
            </c:ext>
          </c:extLst>
        </c:ser>
        <c:dLbls>
          <c:showLegendKey val="0"/>
          <c:showVal val="0"/>
          <c:showCatName val="0"/>
          <c:showSerName val="0"/>
          <c:showPercent val="0"/>
          <c:showBubbleSize val="0"/>
        </c:dLbls>
        <c:gapWidth val="100"/>
        <c:overlap val="-24"/>
        <c:axId val="1940675007"/>
        <c:axId val="1940672607"/>
      </c:barChart>
      <c:catAx>
        <c:axId val="1940675007"/>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NG"/>
          </a:p>
        </c:txPr>
        <c:crossAx val="1940672607"/>
        <c:crosses val="autoZero"/>
        <c:auto val="1"/>
        <c:lblAlgn val="ctr"/>
        <c:lblOffset val="100"/>
        <c:noMultiLvlLbl val="0"/>
      </c:catAx>
      <c:valAx>
        <c:axId val="1940672607"/>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NG"/>
          </a:p>
        </c:txPr>
        <c:crossAx val="19406750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NG"/>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NG"/>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_rels/data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E80EDD-0453-4B14-B2C5-6F0B93A5F5C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NG"/>
        </a:p>
      </dgm:t>
    </dgm:pt>
    <dgm:pt modelId="{BD2B4AB5-707D-4AB2-8C52-24E573D10AB1}">
      <dgm:prSet/>
      <dgm:spPr/>
      <dgm:t>
        <a:bodyPr/>
        <a:lstStyle/>
        <a:p>
          <a:pPr algn="ctr"/>
          <a:r>
            <a:rPr lang="en-US" b="1" dirty="0"/>
            <a:t>What is an ASN? </a:t>
          </a:r>
          <a:r>
            <a:rPr lang="en-NG" dirty="0"/>
            <a:t>An Autonomous System Number (ASN) is a unique identifier assigned to a network or a group of networks that operate under a single administrative entity. </a:t>
          </a:r>
        </a:p>
      </dgm:t>
    </dgm:pt>
    <dgm:pt modelId="{B9ABFECF-3B0E-4DB9-A770-969380995EFE}" type="parTrans" cxnId="{05FDE9AC-E3E5-4038-A866-7DAF091D475E}">
      <dgm:prSet/>
      <dgm:spPr/>
      <dgm:t>
        <a:bodyPr/>
        <a:lstStyle/>
        <a:p>
          <a:pPr algn="ctr"/>
          <a:endParaRPr lang="en-NG"/>
        </a:p>
      </dgm:t>
    </dgm:pt>
    <dgm:pt modelId="{6841BAA3-24D2-46D3-BCDC-412C88369203}" type="sibTrans" cxnId="{05FDE9AC-E3E5-4038-A866-7DAF091D475E}">
      <dgm:prSet/>
      <dgm:spPr/>
      <dgm:t>
        <a:bodyPr/>
        <a:lstStyle/>
        <a:p>
          <a:pPr algn="ctr"/>
          <a:endParaRPr lang="en-NG"/>
        </a:p>
      </dgm:t>
    </dgm:pt>
    <dgm:pt modelId="{1C5603A2-2B53-4422-A057-D912CB0E7F8F}" type="pres">
      <dgm:prSet presAssocID="{B2E80EDD-0453-4B14-B2C5-6F0B93A5F5C1}" presName="linear" presStyleCnt="0">
        <dgm:presLayoutVars>
          <dgm:animLvl val="lvl"/>
          <dgm:resizeHandles val="exact"/>
        </dgm:presLayoutVars>
      </dgm:prSet>
      <dgm:spPr/>
    </dgm:pt>
    <dgm:pt modelId="{818113F1-FC43-47D3-B544-147EDD403371}" type="pres">
      <dgm:prSet presAssocID="{BD2B4AB5-707D-4AB2-8C52-24E573D10AB1}" presName="parentText" presStyleLbl="node1" presStyleIdx="0" presStyleCnt="1" custLinFactNeighborY="-1714">
        <dgm:presLayoutVars>
          <dgm:chMax val="0"/>
          <dgm:bulletEnabled val="1"/>
        </dgm:presLayoutVars>
      </dgm:prSet>
      <dgm:spPr/>
    </dgm:pt>
  </dgm:ptLst>
  <dgm:cxnLst>
    <dgm:cxn modelId="{05FDE9AC-E3E5-4038-A866-7DAF091D475E}" srcId="{B2E80EDD-0453-4B14-B2C5-6F0B93A5F5C1}" destId="{BD2B4AB5-707D-4AB2-8C52-24E573D10AB1}" srcOrd="0" destOrd="0" parTransId="{B9ABFECF-3B0E-4DB9-A770-969380995EFE}" sibTransId="{6841BAA3-24D2-46D3-BCDC-412C88369203}"/>
    <dgm:cxn modelId="{713E18B0-B348-4D6C-8DCD-284614310A2D}" type="presOf" srcId="{BD2B4AB5-707D-4AB2-8C52-24E573D10AB1}" destId="{818113F1-FC43-47D3-B544-147EDD403371}" srcOrd="0" destOrd="0" presId="urn:microsoft.com/office/officeart/2005/8/layout/vList2"/>
    <dgm:cxn modelId="{C9E238F7-3748-4E18-B39E-7EF473985A9F}" type="presOf" srcId="{B2E80EDD-0453-4B14-B2C5-6F0B93A5F5C1}" destId="{1C5603A2-2B53-4422-A057-D912CB0E7F8F}" srcOrd="0" destOrd="0" presId="urn:microsoft.com/office/officeart/2005/8/layout/vList2"/>
    <dgm:cxn modelId="{FE0D1F0D-2BD7-4F3B-A2F6-92823BC78E21}" type="presParOf" srcId="{1C5603A2-2B53-4422-A057-D912CB0E7F8F}" destId="{818113F1-FC43-47D3-B544-147EDD40337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E80EDD-0453-4B14-B2C5-6F0B93A5F5C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NG"/>
        </a:p>
      </dgm:t>
    </dgm:pt>
    <dgm:pt modelId="{BD2B4AB5-707D-4AB2-8C52-24E573D10AB1}">
      <dgm:prSet/>
      <dgm:spPr/>
      <dgm:t>
        <a:bodyPr/>
        <a:lstStyle/>
        <a:p>
          <a:pPr algn="ctr"/>
          <a:r>
            <a:rPr lang="en-US" dirty="0"/>
            <a:t>Think of it like a company's unique phone number, allowing others to reach them directly.</a:t>
          </a:r>
        </a:p>
        <a:p>
          <a:pPr algn="ctr"/>
          <a:r>
            <a:rPr lang="en-US" dirty="0"/>
            <a:t>Imagine a big building (network) with many offices (computers) inside. The ASN is like the building's address, helping others find and communicate with the offices inside.</a:t>
          </a:r>
          <a:endParaRPr lang="en-NG" dirty="0"/>
        </a:p>
      </dgm:t>
    </dgm:pt>
    <dgm:pt modelId="{B9ABFECF-3B0E-4DB9-A770-969380995EFE}" type="parTrans" cxnId="{05FDE9AC-E3E5-4038-A866-7DAF091D475E}">
      <dgm:prSet/>
      <dgm:spPr/>
      <dgm:t>
        <a:bodyPr/>
        <a:lstStyle/>
        <a:p>
          <a:endParaRPr lang="en-NG"/>
        </a:p>
      </dgm:t>
    </dgm:pt>
    <dgm:pt modelId="{6841BAA3-24D2-46D3-BCDC-412C88369203}" type="sibTrans" cxnId="{05FDE9AC-E3E5-4038-A866-7DAF091D475E}">
      <dgm:prSet/>
      <dgm:spPr/>
      <dgm:t>
        <a:bodyPr/>
        <a:lstStyle/>
        <a:p>
          <a:endParaRPr lang="en-NG"/>
        </a:p>
      </dgm:t>
    </dgm:pt>
    <dgm:pt modelId="{1C5603A2-2B53-4422-A057-D912CB0E7F8F}" type="pres">
      <dgm:prSet presAssocID="{B2E80EDD-0453-4B14-B2C5-6F0B93A5F5C1}" presName="linear" presStyleCnt="0">
        <dgm:presLayoutVars>
          <dgm:animLvl val="lvl"/>
          <dgm:resizeHandles val="exact"/>
        </dgm:presLayoutVars>
      </dgm:prSet>
      <dgm:spPr/>
    </dgm:pt>
    <dgm:pt modelId="{818113F1-FC43-47D3-B544-147EDD403371}" type="pres">
      <dgm:prSet presAssocID="{BD2B4AB5-707D-4AB2-8C52-24E573D10AB1}" presName="parentText" presStyleLbl="node1" presStyleIdx="0" presStyleCnt="1" custScaleY="126239" custLinFactY="12368" custLinFactNeighborX="-1842" custLinFactNeighborY="100000">
        <dgm:presLayoutVars>
          <dgm:chMax val="0"/>
          <dgm:bulletEnabled val="1"/>
        </dgm:presLayoutVars>
      </dgm:prSet>
      <dgm:spPr/>
    </dgm:pt>
  </dgm:ptLst>
  <dgm:cxnLst>
    <dgm:cxn modelId="{05FDE9AC-E3E5-4038-A866-7DAF091D475E}" srcId="{B2E80EDD-0453-4B14-B2C5-6F0B93A5F5C1}" destId="{BD2B4AB5-707D-4AB2-8C52-24E573D10AB1}" srcOrd="0" destOrd="0" parTransId="{B9ABFECF-3B0E-4DB9-A770-969380995EFE}" sibTransId="{6841BAA3-24D2-46D3-BCDC-412C88369203}"/>
    <dgm:cxn modelId="{713E18B0-B348-4D6C-8DCD-284614310A2D}" type="presOf" srcId="{BD2B4AB5-707D-4AB2-8C52-24E573D10AB1}" destId="{818113F1-FC43-47D3-B544-147EDD403371}" srcOrd="0" destOrd="0" presId="urn:microsoft.com/office/officeart/2005/8/layout/vList2"/>
    <dgm:cxn modelId="{C9E238F7-3748-4E18-B39E-7EF473985A9F}" type="presOf" srcId="{B2E80EDD-0453-4B14-B2C5-6F0B93A5F5C1}" destId="{1C5603A2-2B53-4422-A057-D912CB0E7F8F}" srcOrd="0" destOrd="0" presId="urn:microsoft.com/office/officeart/2005/8/layout/vList2"/>
    <dgm:cxn modelId="{FE0D1F0D-2BD7-4F3B-A2F6-92823BC78E21}" type="presParOf" srcId="{1C5603A2-2B53-4422-A057-D912CB0E7F8F}" destId="{818113F1-FC43-47D3-B544-147EDD403371}"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E80EDD-0453-4B14-B2C5-6F0B93A5F5C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NG"/>
        </a:p>
      </dgm:t>
    </dgm:pt>
    <dgm:pt modelId="{BD2B4AB5-707D-4AB2-8C52-24E573D10AB1}">
      <dgm:prSet custT="1"/>
      <dgm:spPr/>
      <dgm:t>
        <a:bodyPr/>
        <a:lstStyle/>
        <a:p>
          <a:pPr algn="ctr"/>
          <a:r>
            <a:rPr lang="en-US" sz="2400" b="1" dirty="0"/>
            <a:t>What does an ASN do</a:t>
          </a:r>
          <a:r>
            <a:rPr lang="en-US" sz="2400" dirty="0"/>
            <a:t>?</a:t>
          </a:r>
          <a:endParaRPr lang="en-NG" sz="2400" dirty="0"/>
        </a:p>
        <a:p>
          <a:pPr algn="ctr"/>
          <a:r>
            <a:rPr lang="en-NG" sz="2400" b="1" dirty="0"/>
            <a:t>Routing</a:t>
          </a:r>
          <a:r>
            <a:rPr lang="en-US" sz="2400" b="1" dirty="0"/>
            <a:t>, </a:t>
          </a:r>
          <a:r>
            <a:rPr lang="en-NG" sz="2400" b="1" dirty="0"/>
            <a:t>Network identification</a:t>
          </a:r>
          <a:r>
            <a:rPr lang="en-US" sz="2400" b="1" dirty="0"/>
            <a:t>, Network Management, </a:t>
          </a:r>
        </a:p>
        <a:p>
          <a:pPr algn="ctr"/>
          <a:r>
            <a:rPr lang="en-US" sz="2400" b="1" dirty="0"/>
            <a:t>Internet Connectivity, etc.</a:t>
          </a:r>
          <a:endParaRPr lang="en-NG" sz="2400" dirty="0"/>
        </a:p>
      </dgm:t>
    </dgm:pt>
    <dgm:pt modelId="{B9ABFECF-3B0E-4DB9-A770-969380995EFE}" type="parTrans" cxnId="{05FDE9AC-E3E5-4038-A866-7DAF091D475E}">
      <dgm:prSet/>
      <dgm:spPr/>
      <dgm:t>
        <a:bodyPr/>
        <a:lstStyle/>
        <a:p>
          <a:endParaRPr lang="en-NG"/>
        </a:p>
      </dgm:t>
    </dgm:pt>
    <dgm:pt modelId="{6841BAA3-24D2-46D3-BCDC-412C88369203}" type="sibTrans" cxnId="{05FDE9AC-E3E5-4038-A866-7DAF091D475E}">
      <dgm:prSet/>
      <dgm:spPr/>
      <dgm:t>
        <a:bodyPr/>
        <a:lstStyle/>
        <a:p>
          <a:endParaRPr lang="en-NG"/>
        </a:p>
      </dgm:t>
    </dgm:pt>
    <dgm:pt modelId="{1C5603A2-2B53-4422-A057-D912CB0E7F8F}" type="pres">
      <dgm:prSet presAssocID="{B2E80EDD-0453-4B14-B2C5-6F0B93A5F5C1}" presName="linear" presStyleCnt="0">
        <dgm:presLayoutVars>
          <dgm:animLvl val="lvl"/>
          <dgm:resizeHandles val="exact"/>
        </dgm:presLayoutVars>
      </dgm:prSet>
      <dgm:spPr/>
    </dgm:pt>
    <dgm:pt modelId="{818113F1-FC43-47D3-B544-147EDD403371}" type="pres">
      <dgm:prSet presAssocID="{BD2B4AB5-707D-4AB2-8C52-24E573D10AB1}" presName="parentText" presStyleLbl="node1" presStyleIdx="0" presStyleCnt="1" custLinFactNeighborX="-97" custLinFactNeighborY="1733">
        <dgm:presLayoutVars>
          <dgm:chMax val="0"/>
          <dgm:bulletEnabled val="1"/>
        </dgm:presLayoutVars>
      </dgm:prSet>
      <dgm:spPr/>
    </dgm:pt>
  </dgm:ptLst>
  <dgm:cxnLst>
    <dgm:cxn modelId="{05FDE9AC-E3E5-4038-A866-7DAF091D475E}" srcId="{B2E80EDD-0453-4B14-B2C5-6F0B93A5F5C1}" destId="{BD2B4AB5-707D-4AB2-8C52-24E573D10AB1}" srcOrd="0" destOrd="0" parTransId="{B9ABFECF-3B0E-4DB9-A770-969380995EFE}" sibTransId="{6841BAA3-24D2-46D3-BCDC-412C88369203}"/>
    <dgm:cxn modelId="{713E18B0-B348-4D6C-8DCD-284614310A2D}" type="presOf" srcId="{BD2B4AB5-707D-4AB2-8C52-24E573D10AB1}" destId="{818113F1-FC43-47D3-B544-147EDD403371}" srcOrd="0" destOrd="0" presId="urn:microsoft.com/office/officeart/2005/8/layout/vList2"/>
    <dgm:cxn modelId="{C9E238F7-3748-4E18-B39E-7EF473985A9F}" type="presOf" srcId="{B2E80EDD-0453-4B14-B2C5-6F0B93A5F5C1}" destId="{1C5603A2-2B53-4422-A057-D912CB0E7F8F}" srcOrd="0" destOrd="0" presId="urn:microsoft.com/office/officeart/2005/8/layout/vList2"/>
    <dgm:cxn modelId="{FE0D1F0D-2BD7-4F3B-A2F6-92823BC78E21}" type="presParOf" srcId="{1C5603A2-2B53-4422-A057-D912CB0E7F8F}" destId="{818113F1-FC43-47D3-B544-147EDD403371}"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5DA36A-B9D7-44CE-A8FB-E7D43AAC5DD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720CBD6-B963-420C-A86E-32A3B3DE275D}">
      <dgm:prSet/>
      <dgm:spPr/>
      <dgm:t>
        <a:bodyPr/>
        <a:lstStyle/>
        <a:p>
          <a:pPr>
            <a:lnSpc>
              <a:spcPct val="100000"/>
            </a:lnSpc>
          </a:pPr>
          <a:r>
            <a:rPr lang="en-US" b="1"/>
            <a:t>Assess the state of Nigerian ASNs.</a:t>
          </a:r>
          <a:endParaRPr lang="en-US"/>
        </a:p>
      </dgm:t>
    </dgm:pt>
    <dgm:pt modelId="{3D2DEB81-835A-4E63-BA5A-313B2CA320FC}" type="parTrans" cxnId="{00E6EA3C-9E39-4EAD-9B19-440FF1492244}">
      <dgm:prSet/>
      <dgm:spPr/>
      <dgm:t>
        <a:bodyPr/>
        <a:lstStyle/>
        <a:p>
          <a:endParaRPr lang="en-US"/>
        </a:p>
      </dgm:t>
    </dgm:pt>
    <dgm:pt modelId="{A7B715FA-6672-4434-A32A-3123E4E32175}" type="sibTrans" cxnId="{00E6EA3C-9E39-4EAD-9B19-440FF1492244}">
      <dgm:prSet/>
      <dgm:spPr/>
      <dgm:t>
        <a:bodyPr/>
        <a:lstStyle/>
        <a:p>
          <a:endParaRPr lang="en-US"/>
        </a:p>
      </dgm:t>
    </dgm:pt>
    <dgm:pt modelId="{7334B35A-6F8A-40E4-91E7-13A0554CB2D7}">
      <dgm:prSet/>
      <dgm:spPr/>
      <dgm:t>
        <a:bodyPr/>
        <a:lstStyle/>
        <a:p>
          <a:pPr>
            <a:lnSpc>
              <a:spcPct val="100000"/>
            </a:lnSpc>
          </a:pPr>
          <a:r>
            <a:rPr lang="en-US" b="1" dirty="0"/>
            <a:t>Identify the geographic distribution of ASNs</a:t>
          </a:r>
          <a:endParaRPr lang="en-US" dirty="0"/>
        </a:p>
      </dgm:t>
    </dgm:pt>
    <dgm:pt modelId="{CF4B5531-6C7D-443C-8C91-85AF357BBD0E}" type="parTrans" cxnId="{D39B7217-3FC5-4CF4-8DAD-A81FA042E229}">
      <dgm:prSet/>
      <dgm:spPr/>
      <dgm:t>
        <a:bodyPr/>
        <a:lstStyle/>
        <a:p>
          <a:endParaRPr lang="en-US"/>
        </a:p>
      </dgm:t>
    </dgm:pt>
    <dgm:pt modelId="{ABA079C9-DD76-4C98-8B1E-084A1C8F4CE3}" type="sibTrans" cxnId="{D39B7217-3FC5-4CF4-8DAD-A81FA042E229}">
      <dgm:prSet/>
      <dgm:spPr/>
      <dgm:t>
        <a:bodyPr/>
        <a:lstStyle/>
        <a:p>
          <a:endParaRPr lang="en-US"/>
        </a:p>
      </dgm:t>
    </dgm:pt>
    <dgm:pt modelId="{E6B36A60-0D27-4ED7-9839-A4F1713BAFDC}">
      <dgm:prSet/>
      <dgm:spPr/>
      <dgm:t>
        <a:bodyPr/>
        <a:lstStyle/>
        <a:p>
          <a:pPr>
            <a:lnSpc>
              <a:spcPct val="100000"/>
            </a:lnSpc>
          </a:pPr>
          <a:r>
            <a:rPr lang="en-US" b="1" dirty="0"/>
            <a:t>Determine the diversity of Networks</a:t>
          </a:r>
          <a:endParaRPr lang="en-US" dirty="0"/>
        </a:p>
      </dgm:t>
    </dgm:pt>
    <dgm:pt modelId="{18233839-24E4-4730-A79B-3F89BD33DB71}" type="parTrans" cxnId="{FA6600F1-B09A-4384-8551-1F663ABD36D4}">
      <dgm:prSet/>
      <dgm:spPr/>
      <dgm:t>
        <a:bodyPr/>
        <a:lstStyle/>
        <a:p>
          <a:endParaRPr lang="en-US"/>
        </a:p>
      </dgm:t>
    </dgm:pt>
    <dgm:pt modelId="{B7B75716-EA8E-4F72-9F12-C5D8EA784D1C}" type="sibTrans" cxnId="{FA6600F1-B09A-4384-8551-1F663ABD36D4}">
      <dgm:prSet/>
      <dgm:spPr/>
      <dgm:t>
        <a:bodyPr/>
        <a:lstStyle/>
        <a:p>
          <a:endParaRPr lang="en-US"/>
        </a:p>
      </dgm:t>
    </dgm:pt>
    <dgm:pt modelId="{079748F9-089E-459B-91D5-A737A2D0C2A7}">
      <dgm:prSet/>
      <dgm:spPr/>
      <dgm:t>
        <a:bodyPr/>
        <a:lstStyle/>
        <a:p>
          <a:pPr>
            <a:lnSpc>
              <a:spcPct val="100000"/>
            </a:lnSpc>
          </a:pPr>
          <a:r>
            <a:rPr lang="en-US" b="1" dirty="0"/>
            <a:t>Inform network planning and resource allocation</a:t>
          </a:r>
          <a:endParaRPr lang="en-US" dirty="0"/>
        </a:p>
      </dgm:t>
    </dgm:pt>
    <dgm:pt modelId="{7DDBEA57-4202-4790-8F60-389A55EE26AF}" type="parTrans" cxnId="{3162D052-5428-4BCE-A3C9-1ADC89478770}">
      <dgm:prSet/>
      <dgm:spPr/>
      <dgm:t>
        <a:bodyPr/>
        <a:lstStyle/>
        <a:p>
          <a:endParaRPr lang="en-US"/>
        </a:p>
      </dgm:t>
    </dgm:pt>
    <dgm:pt modelId="{C1F1B1D3-1D26-40B6-B316-655F1D9C826D}" type="sibTrans" cxnId="{3162D052-5428-4BCE-A3C9-1ADC89478770}">
      <dgm:prSet/>
      <dgm:spPr/>
      <dgm:t>
        <a:bodyPr/>
        <a:lstStyle/>
        <a:p>
          <a:endParaRPr lang="en-US"/>
        </a:p>
      </dgm:t>
    </dgm:pt>
    <dgm:pt modelId="{E9060168-B2C2-4976-9371-CEE8C25D7671}">
      <dgm:prSet/>
      <dgm:spPr/>
      <dgm:t>
        <a:bodyPr/>
        <a:lstStyle/>
        <a:p>
          <a:pPr>
            <a:lnSpc>
              <a:spcPct val="100000"/>
            </a:lnSpc>
          </a:pPr>
          <a:r>
            <a:rPr lang="en-US" b="1"/>
            <a:t>Highlight opportunities for local interconnection and growth</a:t>
          </a:r>
          <a:endParaRPr lang="en-US"/>
        </a:p>
      </dgm:t>
    </dgm:pt>
    <dgm:pt modelId="{04064E4C-16C9-41CC-BB06-C84D5FA10DA5}" type="parTrans" cxnId="{607CB045-30A3-4DBB-8BDA-6C8E197758A2}">
      <dgm:prSet/>
      <dgm:spPr/>
      <dgm:t>
        <a:bodyPr/>
        <a:lstStyle/>
        <a:p>
          <a:endParaRPr lang="en-US"/>
        </a:p>
      </dgm:t>
    </dgm:pt>
    <dgm:pt modelId="{D49F85FC-C9B6-458D-A18B-F3403B3DD677}" type="sibTrans" cxnId="{607CB045-30A3-4DBB-8BDA-6C8E197758A2}">
      <dgm:prSet/>
      <dgm:spPr/>
      <dgm:t>
        <a:bodyPr/>
        <a:lstStyle/>
        <a:p>
          <a:endParaRPr lang="en-US"/>
        </a:p>
      </dgm:t>
    </dgm:pt>
    <dgm:pt modelId="{098D8504-8A2F-40F6-8E6B-E7875D1C85FE}" type="pres">
      <dgm:prSet presAssocID="{755DA36A-B9D7-44CE-A8FB-E7D43AAC5DDB}" presName="root" presStyleCnt="0">
        <dgm:presLayoutVars>
          <dgm:dir/>
          <dgm:resizeHandles val="exact"/>
        </dgm:presLayoutVars>
      </dgm:prSet>
      <dgm:spPr/>
    </dgm:pt>
    <dgm:pt modelId="{F9ED0D9D-0CD2-4678-A8EE-FF6953266DE7}" type="pres">
      <dgm:prSet presAssocID="{1720CBD6-B963-420C-A86E-32A3B3DE275D}" presName="compNode" presStyleCnt="0"/>
      <dgm:spPr/>
    </dgm:pt>
    <dgm:pt modelId="{5EF8886E-81AA-4D1F-8BDE-B4F99EA1AD42}" type="pres">
      <dgm:prSet presAssocID="{1720CBD6-B963-420C-A86E-32A3B3DE275D}" presName="bgRect" presStyleLbl="bgShp" presStyleIdx="0" presStyleCnt="5" custLinFactNeighborX="0" custLinFactNeighborY="-47233"/>
      <dgm:spPr/>
    </dgm:pt>
    <dgm:pt modelId="{A2526FA8-2535-4BAD-BF86-62EA677560E3}" type="pres">
      <dgm:prSet presAssocID="{1720CBD6-B963-420C-A86E-32A3B3DE275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irefighter"/>
        </a:ext>
      </dgm:extLst>
    </dgm:pt>
    <dgm:pt modelId="{7063FE10-7620-4F52-9DF6-A387EBE66444}" type="pres">
      <dgm:prSet presAssocID="{1720CBD6-B963-420C-A86E-32A3B3DE275D}" presName="spaceRect" presStyleCnt="0"/>
      <dgm:spPr/>
    </dgm:pt>
    <dgm:pt modelId="{9473B3CD-D9B7-4A4D-B71F-866612ED92F9}" type="pres">
      <dgm:prSet presAssocID="{1720CBD6-B963-420C-A86E-32A3B3DE275D}" presName="parTx" presStyleLbl="revTx" presStyleIdx="0" presStyleCnt="5">
        <dgm:presLayoutVars>
          <dgm:chMax val="0"/>
          <dgm:chPref val="0"/>
        </dgm:presLayoutVars>
      </dgm:prSet>
      <dgm:spPr/>
    </dgm:pt>
    <dgm:pt modelId="{F486034F-233B-47FD-A34F-18ED5C88F6C0}" type="pres">
      <dgm:prSet presAssocID="{A7B715FA-6672-4434-A32A-3123E4E32175}" presName="sibTrans" presStyleCnt="0"/>
      <dgm:spPr/>
    </dgm:pt>
    <dgm:pt modelId="{8E4C794E-928C-424A-8034-70028E6C1437}" type="pres">
      <dgm:prSet presAssocID="{7334B35A-6F8A-40E4-91E7-13A0554CB2D7}" presName="compNode" presStyleCnt="0"/>
      <dgm:spPr/>
    </dgm:pt>
    <dgm:pt modelId="{FDD213F0-716B-4F70-951E-90498BDBFED7}" type="pres">
      <dgm:prSet presAssocID="{7334B35A-6F8A-40E4-91E7-13A0554CB2D7}" presName="bgRect" presStyleLbl="bgShp" presStyleIdx="1" presStyleCnt="5"/>
      <dgm:spPr/>
    </dgm:pt>
    <dgm:pt modelId="{46108BC5-1968-47CA-9C4D-D37F30EA4BBE}" type="pres">
      <dgm:prSet presAssocID="{7334B35A-6F8A-40E4-91E7-13A0554CB2D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rker"/>
        </a:ext>
      </dgm:extLst>
    </dgm:pt>
    <dgm:pt modelId="{78DDCAD2-3E87-466A-9253-95B572CD4C58}" type="pres">
      <dgm:prSet presAssocID="{7334B35A-6F8A-40E4-91E7-13A0554CB2D7}" presName="spaceRect" presStyleCnt="0"/>
      <dgm:spPr/>
    </dgm:pt>
    <dgm:pt modelId="{EC1F941F-8C50-42A8-9DAC-79B1A2FCF4B4}" type="pres">
      <dgm:prSet presAssocID="{7334B35A-6F8A-40E4-91E7-13A0554CB2D7}" presName="parTx" presStyleLbl="revTx" presStyleIdx="1" presStyleCnt="5">
        <dgm:presLayoutVars>
          <dgm:chMax val="0"/>
          <dgm:chPref val="0"/>
        </dgm:presLayoutVars>
      </dgm:prSet>
      <dgm:spPr/>
    </dgm:pt>
    <dgm:pt modelId="{DC4EB102-FDBD-4422-8A7E-A18F3A3D8053}" type="pres">
      <dgm:prSet presAssocID="{ABA079C9-DD76-4C98-8B1E-084A1C8F4CE3}" presName="sibTrans" presStyleCnt="0"/>
      <dgm:spPr/>
    </dgm:pt>
    <dgm:pt modelId="{8AE8F067-CEE9-42A2-BA3E-02FAD7551FA4}" type="pres">
      <dgm:prSet presAssocID="{E6B36A60-0D27-4ED7-9839-A4F1713BAFDC}" presName="compNode" presStyleCnt="0"/>
      <dgm:spPr/>
    </dgm:pt>
    <dgm:pt modelId="{625279E3-B18E-497F-8D62-BE12D95E0A7A}" type="pres">
      <dgm:prSet presAssocID="{E6B36A60-0D27-4ED7-9839-A4F1713BAFDC}" presName="bgRect" presStyleLbl="bgShp" presStyleIdx="2" presStyleCnt="5"/>
      <dgm:spPr/>
    </dgm:pt>
    <dgm:pt modelId="{31614451-6FF0-4D77-B551-2C90C99B74AA}" type="pres">
      <dgm:prSet presAssocID="{E6B36A60-0D27-4ED7-9839-A4F1713BAFD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ocial Network"/>
        </a:ext>
      </dgm:extLst>
    </dgm:pt>
    <dgm:pt modelId="{9371FB71-5DBA-49E8-8935-68F222EAC96B}" type="pres">
      <dgm:prSet presAssocID="{E6B36A60-0D27-4ED7-9839-A4F1713BAFDC}" presName="spaceRect" presStyleCnt="0"/>
      <dgm:spPr/>
    </dgm:pt>
    <dgm:pt modelId="{08AC4F60-8599-4091-A689-ECD9416E310C}" type="pres">
      <dgm:prSet presAssocID="{E6B36A60-0D27-4ED7-9839-A4F1713BAFDC}" presName="parTx" presStyleLbl="revTx" presStyleIdx="2" presStyleCnt="5">
        <dgm:presLayoutVars>
          <dgm:chMax val="0"/>
          <dgm:chPref val="0"/>
        </dgm:presLayoutVars>
      </dgm:prSet>
      <dgm:spPr/>
    </dgm:pt>
    <dgm:pt modelId="{49540CCE-6786-49FB-80BF-A6FDD8CC2A2A}" type="pres">
      <dgm:prSet presAssocID="{B7B75716-EA8E-4F72-9F12-C5D8EA784D1C}" presName="sibTrans" presStyleCnt="0"/>
      <dgm:spPr/>
    </dgm:pt>
    <dgm:pt modelId="{A78359FB-41C3-4220-BBF7-B057BD23D60C}" type="pres">
      <dgm:prSet presAssocID="{079748F9-089E-459B-91D5-A737A2D0C2A7}" presName="compNode" presStyleCnt="0"/>
      <dgm:spPr/>
    </dgm:pt>
    <dgm:pt modelId="{BF81723D-05E1-42AD-B90E-055525D98F0E}" type="pres">
      <dgm:prSet presAssocID="{079748F9-089E-459B-91D5-A737A2D0C2A7}" presName="bgRect" presStyleLbl="bgShp" presStyleIdx="3" presStyleCnt="5"/>
      <dgm:spPr/>
    </dgm:pt>
    <dgm:pt modelId="{2526350B-0972-46EC-BB63-C4A476B148F7}" type="pres">
      <dgm:prSet presAssocID="{079748F9-089E-459B-91D5-A737A2D0C2A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Network"/>
        </a:ext>
      </dgm:extLst>
    </dgm:pt>
    <dgm:pt modelId="{BEBF9957-2442-4BEB-BFCA-3836D956033C}" type="pres">
      <dgm:prSet presAssocID="{079748F9-089E-459B-91D5-A737A2D0C2A7}" presName="spaceRect" presStyleCnt="0"/>
      <dgm:spPr/>
    </dgm:pt>
    <dgm:pt modelId="{537C0E0B-445D-40BB-8F35-A96323B96B6F}" type="pres">
      <dgm:prSet presAssocID="{079748F9-089E-459B-91D5-A737A2D0C2A7}" presName="parTx" presStyleLbl="revTx" presStyleIdx="3" presStyleCnt="5">
        <dgm:presLayoutVars>
          <dgm:chMax val="0"/>
          <dgm:chPref val="0"/>
        </dgm:presLayoutVars>
      </dgm:prSet>
      <dgm:spPr/>
    </dgm:pt>
    <dgm:pt modelId="{4195A4B0-001B-4593-BED7-FCBB46969EA8}" type="pres">
      <dgm:prSet presAssocID="{C1F1B1D3-1D26-40B6-B316-655F1D9C826D}" presName="sibTrans" presStyleCnt="0"/>
      <dgm:spPr/>
    </dgm:pt>
    <dgm:pt modelId="{7D044AB5-5251-48C2-B7E7-59DF534E087D}" type="pres">
      <dgm:prSet presAssocID="{E9060168-B2C2-4976-9371-CEE8C25D7671}" presName="compNode" presStyleCnt="0"/>
      <dgm:spPr/>
    </dgm:pt>
    <dgm:pt modelId="{3C2475BB-993A-44A0-B5B8-560FBCF143B0}" type="pres">
      <dgm:prSet presAssocID="{E9060168-B2C2-4976-9371-CEE8C25D7671}" presName="bgRect" presStyleLbl="bgShp" presStyleIdx="4" presStyleCnt="5"/>
      <dgm:spPr/>
    </dgm:pt>
    <dgm:pt modelId="{5D182BE6-0E4F-4ADE-ABE8-424A2264B928}" type="pres">
      <dgm:prSet presAssocID="{E9060168-B2C2-4976-9371-CEE8C25D767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andshake"/>
        </a:ext>
      </dgm:extLst>
    </dgm:pt>
    <dgm:pt modelId="{1253B3D4-1F95-4B46-9C6B-9D8947DB037C}" type="pres">
      <dgm:prSet presAssocID="{E9060168-B2C2-4976-9371-CEE8C25D7671}" presName="spaceRect" presStyleCnt="0"/>
      <dgm:spPr/>
    </dgm:pt>
    <dgm:pt modelId="{4EA272C7-BA5B-4371-A8AA-C25EB29B547B}" type="pres">
      <dgm:prSet presAssocID="{E9060168-B2C2-4976-9371-CEE8C25D7671}" presName="parTx" presStyleLbl="revTx" presStyleIdx="4" presStyleCnt="5">
        <dgm:presLayoutVars>
          <dgm:chMax val="0"/>
          <dgm:chPref val="0"/>
        </dgm:presLayoutVars>
      </dgm:prSet>
      <dgm:spPr/>
    </dgm:pt>
  </dgm:ptLst>
  <dgm:cxnLst>
    <dgm:cxn modelId="{D39B7217-3FC5-4CF4-8DAD-A81FA042E229}" srcId="{755DA36A-B9D7-44CE-A8FB-E7D43AAC5DDB}" destId="{7334B35A-6F8A-40E4-91E7-13A0554CB2D7}" srcOrd="1" destOrd="0" parTransId="{CF4B5531-6C7D-443C-8C91-85AF357BBD0E}" sibTransId="{ABA079C9-DD76-4C98-8B1E-084A1C8F4CE3}"/>
    <dgm:cxn modelId="{00E6EA3C-9E39-4EAD-9B19-440FF1492244}" srcId="{755DA36A-B9D7-44CE-A8FB-E7D43AAC5DDB}" destId="{1720CBD6-B963-420C-A86E-32A3B3DE275D}" srcOrd="0" destOrd="0" parTransId="{3D2DEB81-835A-4E63-BA5A-313B2CA320FC}" sibTransId="{A7B715FA-6672-4434-A32A-3123E4E32175}"/>
    <dgm:cxn modelId="{7C4FE564-686B-4323-9B5A-843EEAA98C8E}" type="presOf" srcId="{755DA36A-B9D7-44CE-A8FB-E7D43AAC5DDB}" destId="{098D8504-8A2F-40F6-8E6B-E7875D1C85FE}" srcOrd="0" destOrd="0" presId="urn:microsoft.com/office/officeart/2018/2/layout/IconVerticalSolidList"/>
    <dgm:cxn modelId="{607CB045-30A3-4DBB-8BDA-6C8E197758A2}" srcId="{755DA36A-B9D7-44CE-A8FB-E7D43AAC5DDB}" destId="{E9060168-B2C2-4976-9371-CEE8C25D7671}" srcOrd="4" destOrd="0" parTransId="{04064E4C-16C9-41CC-BB06-C84D5FA10DA5}" sibTransId="{D49F85FC-C9B6-458D-A18B-F3403B3DD677}"/>
    <dgm:cxn modelId="{83B77447-45C8-43E8-A06E-0A5A12BA137D}" type="presOf" srcId="{E6B36A60-0D27-4ED7-9839-A4F1713BAFDC}" destId="{08AC4F60-8599-4091-A689-ECD9416E310C}" srcOrd="0" destOrd="0" presId="urn:microsoft.com/office/officeart/2018/2/layout/IconVerticalSolidList"/>
    <dgm:cxn modelId="{3162D052-5428-4BCE-A3C9-1ADC89478770}" srcId="{755DA36A-B9D7-44CE-A8FB-E7D43AAC5DDB}" destId="{079748F9-089E-459B-91D5-A737A2D0C2A7}" srcOrd="3" destOrd="0" parTransId="{7DDBEA57-4202-4790-8F60-389A55EE26AF}" sibTransId="{C1F1B1D3-1D26-40B6-B316-655F1D9C826D}"/>
    <dgm:cxn modelId="{C1BFC4BB-EBC3-428B-B396-05E78A14F999}" type="presOf" srcId="{079748F9-089E-459B-91D5-A737A2D0C2A7}" destId="{537C0E0B-445D-40BB-8F35-A96323B96B6F}" srcOrd="0" destOrd="0" presId="urn:microsoft.com/office/officeart/2018/2/layout/IconVerticalSolidList"/>
    <dgm:cxn modelId="{6499A1C6-0319-43B1-AE44-770A2DFE785B}" type="presOf" srcId="{E9060168-B2C2-4976-9371-CEE8C25D7671}" destId="{4EA272C7-BA5B-4371-A8AA-C25EB29B547B}" srcOrd="0" destOrd="0" presId="urn:microsoft.com/office/officeart/2018/2/layout/IconVerticalSolidList"/>
    <dgm:cxn modelId="{573AC9CC-3FA3-445E-8124-7B3C11E2EDEB}" type="presOf" srcId="{7334B35A-6F8A-40E4-91E7-13A0554CB2D7}" destId="{EC1F941F-8C50-42A8-9DAC-79B1A2FCF4B4}" srcOrd="0" destOrd="0" presId="urn:microsoft.com/office/officeart/2018/2/layout/IconVerticalSolidList"/>
    <dgm:cxn modelId="{FA6600F1-B09A-4384-8551-1F663ABD36D4}" srcId="{755DA36A-B9D7-44CE-A8FB-E7D43AAC5DDB}" destId="{E6B36A60-0D27-4ED7-9839-A4F1713BAFDC}" srcOrd="2" destOrd="0" parTransId="{18233839-24E4-4730-A79B-3F89BD33DB71}" sibTransId="{B7B75716-EA8E-4F72-9F12-C5D8EA784D1C}"/>
    <dgm:cxn modelId="{BE807AFD-8D97-456A-A62D-434595EF743C}" type="presOf" srcId="{1720CBD6-B963-420C-A86E-32A3B3DE275D}" destId="{9473B3CD-D9B7-4A4D-B71F-866612ED92F9}" srcOrd="0" destOrd="0" presId="urn:microsoft.com/office/officeart/2018/2/layout/IconVerticalSolidList"/>
    <dgm:cxn modelId="{3CDDAAEE-D75F-45DE-9896-9EA5211EA341}" type="presParOf" srcId="{098D8504-8A2F-40F6-8E6B-E7875D1C85FE}" destId="{F9ED0D9D-0CD2-4678-A8EE-FF6953266DE7}" srcOrd="0" destOrd="0" presId="urn:microsoft.com/office/officeart/2018/2/layout/IconVerticalSolidList"/>
    <dgm:cxn modelId="{077E4E81-49EA-41F4-81C4-FDD684E42883}" type="presParOf" srcId="{F9ED0D9D-0CD2-4678-A8EE-FF6953266DE7}" destId="{5EF8886E-81AA-4D1F-8BDE-B4F99EA1AD42}" srcOrd="0" destOrd="0" presId="urn:microsoft.com/office/officeart/2018/2/layout/IconVerticalSolidList"/>
    <dgm:cxn modelId="{6CB5366B-BC51-4E2B-8FD0-F927079D6B23}" type="presParOf" srcId="{F9ED0D9D-0CD2-4678-A8EE-FF6953266DE7}" destId="{A2526FA8-2535-4BAD-BF86-62EA677560E3}" srcOrd="1" destOrd="0" presId="urn:microsoft.com/office/officeart/2018/2/layout/IconVerticalSolidList"/>
    <dgm:cxn modelId="{9A7A4D78-C02B-4AC3-94AB-9567B13D1C7D}" type="presParOf" srcId="{F9ED0D9D-0CD2-4678-A8EE-FF6953266DE7}" destId="{7063FE10-7620-4F52-9DF6-A387EBE66444}" srcOrd="2" destOrd="0" presId="urn:microsoft.com/office/officeart/2018/2/layout/IconVerticalSolidList"/>
    <dgm:cxn modelId="{5D5585D7-5902-4458-9CE6-1B2023063308}" type="presParOf" srcId="{F9ED0D9D-0CD2-4678-A8EE-FF6953266DE7}" destId="{9473B3CD-D9B7-4A4D-B71F-866612ED92F9}" srcOrd="3" destOrd="0" presId="urn:microsoft.com/office/officeart/2018/2/layout/IconVerticalSolidList"/>
    <dgm:cxn modelId="{E3C2FFDA-9722-4FD6-9E2E-819FE5077BBD}" type="presParOf" srcId="{098D8504-8A2F-40F6-8E6B-E7875D1C85FE}" destId="{F486034F-233B-47FD-A34F-18ED5C88F6C0}" srcOrd="1" destOrd="0" presId="urn:microsoft.com/office/officeart/2018/2/layout/IconVerticalSolidList"/>
    <dgm:cxn modelId="{2C1CB98C-4030-4DA2-ACA1-0D423F517FEA}" type="presParOf" srcId="{098D8504-8A2F-40F6-8E6B-E7875D1C85FE}" destId="{8E4C794E-928C-424A-8034-70028E6C1437}" srcOrd="2" destOrd="0" presId="urn:microsoft.com/office/officeart/2018/2/layout/IconVerticalSolidList"/>
    <dgm:cxn modelId="{410844A3-FDB8-4D84-9F33-FF18E8478396}" type="presParOf" srcId="{8E4C794E-928C-424A-8034-70028E6C1437}" destId="{FDD213F0-716B-4F70-951E-90498BDBFED7}" srcOrd="0" destOrd="0" presId="urn:microsoft.com/office/officeart/2018/2/layout/IconVerticalSolidList"/>
    <dgm:cxn modelId="{DA1587F0-568C-4C27-94BC-2CEAACF2C715}" type="presParOf" srcId="{8E4C794E-928C-424A-8034-70028E6C1437}" destId="{46108BC5-1968-47CA-9C4D-D37F30EA4BBE}" srcOrd="1" destOrd="0" presId="urn:microsoft.com/office/officeart/2018/2/layout/IconVerticalSolidList"/>
    <dgm:cxn modelId="{53DD9B70-DAEA-4C5E-B44B-911E20341983}" type="presParOf" srcId="{8E4C794E-928C-424A-8034-70028E6C1437}" destId="{78DDCAD2-3E87-466A-9253-95B572CD4C58}" srcOrd="2" destOrd="0" presId="urn:microsoft.com/office/officeart/2018/2/layout/IconVerticalSolidList"/>
    <dgm:cxn modelId="{E465D687-9D6A-404B-878B-53259F3F4C5A}" type="presParOf" srcId="{8E4C794E-928C-424A-8034-70028E6C1437}" destId="{EC1F941F-8C50-42A8-9DAC-79B1A2FCF4B4}" srcOrd="3" destOrd="0" presId="urn:microsoft.com/office/officeart/2018/2/layout/IconVerticalSolidList"/>
    <dgm:cxn modelId="{5ED87E7D-F580-4528-9327-BBEF15FECFDA}" type="presParOf" srcId="{098D8504-8A2F-40F6-8E6B-E7875D1C85FE}" destId="{DC4EB102-FDBD-4422-8A7E-A18F3A3D8053}" srcOrd="3" destOrd="0" presId="urn:microsoft.com/office/officeart/2018/2/layout/IconVerticalSolidList"/>
    <dgm:cxn modelId="{4F6165A1-1AD7-4FA1-849C-AE3169160A5A}" type="presParOf" srcId="{098D8504-8A2F-40F6-8E6B-E7875D1C85FE}" destId="{8AE8F067-CEE9-42A2-BA3E-02FAD7551FA4}" srcOrd="4" destOrd="0" presId="urn:microsoft.com/office/officeart/2018/2/layout/IconVerticalSolidList"/>
    <dgm:cxn modelId="{A4C3EEC6-D6C0-4A89-AB03-57E0DD94B831}" type="presParOf" srcId="{8AE8F067-CEE9-42A2-BA3E-02FAD7551FA4}" destId="{625279E3-B18E-497F-8D62-BE12D95E0A7A}" srcOrd="0" destOrd="0" presId="urn:microsoft.com/office/officeart/2018/2/layout/IconVerticalSolidList"/>
    <dgm:cxn modelId="{9EF21D67-A61F-4A8A-A7CE-23C22C554FDD}" type="presParOf" srcId="{8AE8F067-CEE9-42A2-BA3E-02FAD7551FA4}" destId="{31614451-6FF0-4D77-B551-2C90C99B74AA}" srcOrd="1" destOrd="0" presId="urn:microsoft.com/office/officeart/2018/2/layout/IconVerticalSolidList"/>
    <dgm:cxn modelId="{01A0E98A-277B-4A17-8BB0-1819C39BC827}" type="presParOf" srcId="{8AE8F067-CEE9-42A2-BA3E-02FAD7551FA4}" destId="{9371FB71-5DBA-49E8-8935-68F222EAC96B}" srcOrd="2" destOrd="0" presId="urn:microsoft.com/office/officeart/2018/2/layout/IconVerticalSolidList"/>
    <dgm:cxn modelId="{A15CA24E-8642-41CD-ACB9-E7D84A5576B6}" type="presParOf" srcId="{8AE8F067-CEE9-42A2-BA3E-02FAD7551FA4}" destId="{08AC4F60-8599-4091-A689-ECD9416E310C}" srcOrd="3" destOrd="0" presId="urn:microsoft.com/office/officeart/2018/2/layout/IconVerticalSolidList"/>
    <dgm:cxn modelId="{6289EE82-88B1-4D20-A251-146B89350DB3}" type="presParOf" srcId="{098D8504-8A2F-40F6-8E6B-E7875D1C85FE}" destId="{49540CCE-6786-49FB-80BF-A6FDD8CC2A2A}" srcOrd="5" destOrd="0" presId="urn:microsoft.com/office/officeart/2018/2/layout/IconVerticalSolidList"/>
    <dgm:cxn modelId="{10859BDB-3BEC-4C87-9D16-96600C4D279C}" type="presParOf" srcId="{098D8504-8A2F-40F6-8E6B-E7875D1C85FE}" destId="{A78359FB-41C3-4220-BBF7-B057BD23D60C}" srcOrd="6" destOrd="0" presId="urn:microsoft.com/office/officeart/2018/2/layout/IconVerticalSolidList"/>
    <dgm:cxn modelId="{88B0DC22-638D-4E2B-B9C8-4947F9AE29A6}" type="presParOf" srcId="{A78359FB-41C3-4220-BBF7-B057BD23D60C}" destId="{BF81723D-05E1-42AD-B90E-055525D98F0E}" srcOrd="0" destOrd="0" presId="urn:microsoft.com/office/officeart/2018/2/layout/IconVerticalSolidList"/>
    <dgm:cxn modelId="{BF9A69B6-D131-440B-A357-E183DB3DBCA8}" type="presParOf" srcId="{A78359FB-41C3-4220-BBF7-B057BD23D60C}" destId="{2526350B-0972-46EC-BB63-C4A476B148F7}" srcOrd="1" destOrd="0" presId="urn:microsoft.com/office/officeart/2018/2/layout/IconVerticalSolidList"/>
    <dgm:cxn modelId="{6D121B41-4615-4F58-BB24-2D67CFA3AAFF}" type="presParOf" srcId="{A78359FB-41C3-4220-BBF7-B057BD23D60C}" destId="{BEBF9957-2442-4BEB-BFCA-3836D956033C}" srcOrd="2" destOrd="0" presId="urn:microsoft.com/office/officeart/2018/2/layout/IconVerticalSolidList"/>
    <dgm:cxn modelId="{DE6B804D-6D66-4BE0-AD73-D1396394D4EF}" type="presParOf" srcId="{A78359FB-41C3-4220-BBF7-B057BD23D60C}" destId="{537C0E0B-445D-40BB-8F35-A96323B96B6F}" srcOrd="3" destOrd="0" presId="urn:microsoft.com/office/officeart/2018/2/layout/IconVerticalSolidList"/>
    <dgm:cxn modelId="{77E396AE-8A01-48B1-B74B-3C898EB302FB}" type="presParOf" srcId="{098D8504-8A2F-40F6-8E6B-E7875D1C85FE}" destId="{4195A4B0-001B-4593-BED7-FCBB46969EA8}" srcOrd="7" destOrd="0" presId="urn:microsoft.com/office/officeart/2018/2/layout/IconVerticalSolidList"/>
    <dgm:cxn modelId="{13FB0CCB-BCDD-4E1A-A286-35AC1FDF0C31}" type="presParOf" srcId="{098D8504-8A2F-40F6-8E6B-E7875D1C85FE}" destId="{7D044AB5-5251-48C2-B7E7-59DF534E087D}" srcOrd="8" destOrd="0" presId="urn:microsoft.com/office/officeart/2018/2/layout/IconVerticalSolidList"/>
    <dgm:cxn modelId="{3FEE017B-CF2C-4B48-93C9-225FBBFAA50A}" type="presParOf" srcId="{7D044AB5-5251-48C2-B7E7-59DF534E087D}" destId="{3C2475BB-993A-44A0-B5B8-560FBCF143B0}" srcOrd="0" destOrd="0" presId="urn:microsoft.com/office/officeart/2018/2/layout/IconVerticalSolidList"/>
    <dgm:cxn modelId="{D725767C-DDF3-459B-840A-EDDD20D86A31}" type="presParOf" srcId="{7D044AB5-5251-48C2-B7E7-59DF534E087D}" destId="{5D182BE6-0E4F-4ADE-ABE8-424A2264B928}" srcOrd="1" destOrd="0" presId="urn:microsoft.com/office/officeart/2018/2/layout/IconVerticalSolidList"/>
    <dgm:cxn modelId="{F06D3520-CBE2-4FA9-B620-C87D331B6F28}" type="presParOf" srcId="{7D044AB5-5251-48C2-B7E7-59DF534E087D}" destId="{1253B3D4-1F95-4B46-9C6B-9D8947DB037C}" srcOrd="2" destOrd="0" presId="urn:microsoft.com/office/officeart/2018/2/layout/IconVerticalSolidList"/>
    <dgm:cxn modelId="{3535C781-F7FD-40BF-B4CD-15F4B8F824E3}" type="presParOf" srcId="{7D044AB5-5251-48C2-B7E7-59DF534E087D}" destId="{4EA272C7-BA5B-4371-A8AA-C25EB29B547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E42F0C-201D-410A-B8B0-86537E5F4EB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D0B4985-AE94-407A-96B2-7D4A606B344D}">
      <dgm:prSet/>
      <dgm:spPr/>
      <dgm:t>
        <a:bodyPr/>
        <a:lstStyle/>
        <a:p>
          <a:pPr algn="just"/>
          <a:r>
            <a:rPr lang="en-US" b="1" dirty="0"/>
            <a:t>Total ASNs Allocated: 271 (Two hundred and seventy-one).</a:t>
          </a:r>
        </a:p>
      </dgm:t>
    </dgm:pt>
    <dgm:pt modelId="{4869F020-7F12-4558-9404-A59625861E0C}" type="parTrans" cxnId="{B9BF4F78-F184-4F9E-970E-8A933B680ADB}">
      <dgm:prSet/>
      <dgm:spPr/>
      <dgm:t>
        <a:bodyPr/>
        <a:lstStyle/>
        <a:p>
          <a:endParaRPr lang="en-US"/>
        </a:p>
      </dgm:t>
    </dgm:pt>
    <dgm:pt modelId="{1D3DDE4F-6E48-4A71-87F2-DDF83C19AA7C}" type="sibTrans" cxnId="{B9BF4F78-F184-4F9E-970E-8A933B680ADB}">
      <dgm:prSet/>
      <dgm:spPr/>
      <dgm:t>
        <a:bodyPr/>
        <a:lstStyle/>
        <a:p>
          <a:endParaRPr lang="en-US"/>
        </a:p>
      </dgm:t>
    </dgm:pt>
    <dgm:pt modelId="{8EAAA7F0-1E0C-4ECE-A19A-4E650A6D1A8C}">
      <dgm:prSet/>
      <dgm:spPr/>
      <dgm:t>
        <a:bodyPr/>
        <a:lstStyle/>
        <a:p>
          <a:pPr algn="just"/>
          <a:r>
            <a:rPr lang="en-US" b="1" dirty="0"/>
            <a:t>Trend: </a:t>
          </a:r>
          <a:r>
            <a:rPr lang="en-US" dirty="0"/>
            <a:t>Lagos has the highest concentration of Autonomous System Numbers (ASNs) in Nigeria [167 = 61.62%], dominated by Internet Service Providers (ISPs) [78 = 46.71%].</a:t>
          </a:r>
        </a:p>
      </dgm:t>
    </dgm:pt>
    <dgm:pt modelId="{BADB2E7D-402F-4869-B856-F55E6D6A474D}" type="parTrans" cxnId="{AC5DFC3A-366B-4426-803D-9DA5EEE6F381}">
      <dgm:prSet/>
      <dgm:spPr/>
      <dgm:t>
        <a:bodyPr/>
        <a:lstStyle/>
        <a:p>
          <a:endParaRPr lang="en-US"/>
        </a:p>
      </dgm:t>
    </dgm:pt>
    <dgm:pt modelId="{33877A01-FAE6-4EFC-AFC4-C6187BFF6736}" type="sibTrans" cxnId="{AC5DFC3A-366B-4426-803D-9DA5EEE6F381}">
      <dgm:prSet/>
      <dgm:spPr/>
      <dgm:t>
        <a:bodyPr/>
        <a:lstStyle/>
        <a:p>
          <a:endParaRPr lang="en-US"/>
        </a:p>
      </dgm:t>
    </dgm:pt>
    <dgm:pt modelId="{77CD8385-0550-44A6-A77D-5D0F38ADD5AB}">
      <dgm:prSet/>
      <dgm:spPr/>
      <dgm:t>
        <a:bodyPr/>
        <a:lstStyle/>
        <a:p>
          <a:pPr algn="just"/>
          <a:r>
            <a:rPr lang="en-US" dirty="0"/>
            <a:t>Abuja follows [49 = 18.08%], with ISPs also making up a significant portion of its ASN landscape [24 = 48.98%]. </a:t>
          </a:r>
        </a:p>
      </dgm:t>
    </dgm:pt>
    <dgm:pt modelId="{C55C079F-577F-417B-9C91-1D35BF164FE8}" type="parTrans" cxnId="{AC34D092-2162-4AA3-86F4-1A443632C997}">
      <dgm:prSet/>
      <dgm:spPr/>
      <dgm:t>
        <a:bodyPr/>
        <a:lstStyle/>
        <a:p>
          <a:endParaRPr lang="en-US"/>
        </a:p>
      </dgm:t>
    </dgm:pt>
    <dgm:pt modelId="{8EC99F6E-F117-43B7-82E6-5D43F88EFE5E}" type="sibTrans" cxnId="{AC34D092-2162-4AA3-86F4-1A443632C997}">
      <dgm:prSet/>
      <dgm:spPr/>
      <dgm:t>
        <a:bodyPr/>
        <a:lstStyle/>
        <a:p>
          <a:endParaRPr lang="en-US"/>
        </a:p>
      </dgm:t>
    </dgm:pt>
    <dgm:pt modelId="{B082ECAC-EC47-4388-A77E-74F34F7380A9}">
      <dgm:prSet/>
      <dgm:spPr/>
      <dgm:t>
        <a:bodyPr/>
        <a:lstStyle/>
        <a:p>
          <a:pPr algn="just"/>
          <a:r>
            <a:rPr lang="en-US" dirty="0"/>
            <a:t>New ASN allocations indicate continued growth in the ISP sector [6 out of 15], with Lagos [8] and Abuja [4] being the primary hubs for these new entrants.</a:t>
          </a:r>
        </a:p>
      </dgm:t>
    </dgm:pt>
    <dgm:pt modelId="{9E491C4E-2963-43EE-98C4-2CFA6BEEBDF2}" type="parTrans" cxnId="{4C4DDBB9-54F0-4988-9127-52029F8E2E2B}">
      <dgm:prSet/>
      <dgm:spPr/>
      <dgm:t>
        <a:bodyPr/>
        <a:lstStyle/>
        <a:p>
          <a:endParaRPr lang="en-US"/>
        </a:p>
      </dgm:t>
    </dgm:pt>
    <dgm:pt modelId="{10FF4E15-4FCA-47AD-9652-0A5AA8ED8C07}" type="sibTrans" cxnId="{4C4DDBB9-54F0-4988-9127-52029F8E2E2B}">
      <dgm:prSet/>
      <dgm:spPr/>
      <dgm:t>
        <a:bodyPr/>
        <a:lstStyle/>
        <a:p>
          <a:endParaRPr lang="en-US"/>
        </a:p>
      </dgm:t>
    </dgm:pt>
    <dgm:pt modelId="{DC76B39A-4BB2-449A-98F6-97735DA4F428}">
      <dgm:prSet/>
      <dgm:spPr/>
      <dgm:t>
        <a:bodyPr/>
        <a:lstStyle/>
        <a:p>
          <a:pPr algn="just"/>
          <a:r>
            <a:rPr lang="en-US" dirty="0"/>
            <a:t>In 2025, only 1 member was delisted from the ASN list, indicating a notable improvement in ASN management and stability by Nigerian ASN holders, compared to previous periods.</a:t>
          </a:r>
        </a:p>
      </dgm:t>
    </dgm:pt>
    <dgm:pt modelId="{7D8AE2E7-5704-475F-BF0D-A5E1B6C61541}" type="parTrans" cxnId="{7A52175C-79FE-45EE-95A6-75A42F8EFE5F}">
      <dgm:prSet/>
      <dgm:spPr/>
      <dgm:t>
        <a:bodyPr/>
        <a:lstStyle/>
        <a:p>
          <a:endParaRPr lang="en-US"/>
        </a:p>
      </dgm:t>
    </dgm:pt>
    <dgm:pt modelId="{FAC0C8A5-06FD-4578-B568-1B5F5F961AA8}" type="sibTrans" cxnId="{7A52175C-79FE-45EE-95A6-75A42F8EFE5F}">
      <dgm:prSet/>
      <dgm:spPr/>
      <dgm:t>
        <a:bodyPr/>
        <a:lstStyle/>
        <a:p>
          <a:endParaRPr lang="en-US"/>
        </a:p>
      </dgm:t>
    </dgm:pt>
    <dgm:pt modelId="{1DE373D8-9488-4528-A5D2-B2A45F630EA2}" type="pres">
      <dgm:prSet presAssocID="{ACE42F0C-201D-410A-B8B0-86537E5F4EB8}" presName="vert0" presStyleCnt="0">
        <dgm:presLayoutVars>
          <dgm:dir/>
          <dgm:animOne val="branch"/>
          <dgm:animLvl val="lvl"/>
        </dgm:presLayoutVars>
      </dgm:prSet>
      <dgm:spPr/>
    </dgm:pt>
    <dgm:pt modelId="{62FAF0C7-CDC7-49C2-B702-F3A7BAE9EFAE}" type="pres">
      <dgm:prSet presAssocID="{1D0B4985-AE94-407A-96B2-7D4A606B344D}" presName="thickLine" presStyleLbl="alignNode1" presStyleIdx="0" presStyleCnt="5"/>
      <dgm:spPr/>
    </dgm:pt>
    <dgm:pt modelId="{D87D7F39-C12C-4B49-B6E2-537C22F987A0}" type="pres">
      <dgm:prSet presAssocID="{1D0B4985-AE94-407A-96B2-7D4A606B344D}" presName="horz1" presStyleCnt="0"/>
      <dgm:spPr/>
    </dgm:pt>
    <dgm:pt modelId="{7F1E8C27-617E-4560-B762-DC77B1EFCE1F}" type="pres">
      <dgm:prSet presAssocID="{1D0B4985-AE94-407A-96B2-7D4A606B344D}" presName="tx1" presStyleLbl="revTx" presStyleIdx="0" presStyleCnt="5"/>
      <dgm:spPr/>
    </dgm:pt>
    <dgm:pt modelId="{3146D068-8714-4899-A526-2380B40E2E38}" type="pres">
      <dgm:prSet presAssocID="{1D0B4985-AE94-407A-96B2-7D4A606B344D}" presName="vert1" presStyleCnt="0"/>
      <dgm:spPr/>
    </dgm:pt>
    <dgm:pt modelId="{36B29671-C4FD-454F-A264-F9BFAE99E41F}" type="pres">
      <dgm:prSet presAssocID="{8EAAA7F0-1E0C-4ECE-A19A-4E650A6D1A8C}" presName="thickLine" presStyleLbl="alignNode1" presStyleIdx="1" presStyleCnt="5"/>
      <dgm:spPr/>
    </dgm:pt>
    <dgm:pt modelId="{69A0AC50-8726-4A17-BD55-D35B6E2D307C}" type="pres">
      <dgm:prSet presAssocID="{8EAAA7F0-1E0C-4ECE-A19A-4E650A6D1A8C}" presName="horz1" presStyleCnt="0"/>
      <dgm:spPr/>
    </dgm:pt>
    <dgm:pt modelId="{8287B9FA-015A-4124-95B0-D676FA7F881B}" type="pres">
      <dgm:prSet presAssocID="{8EAAA7F0-1E0C-4ECE-A19A-4E650A6D1A8C}" presName="tx1" presStyleLbl="revTx" presStyleIdx="1" presStyleCnt="5"/>
      <dgm:spPr/>
    </dgm:pt>
    <dgm:pt modelId="{514150FB-1546-48ED-9FCA-3039EEDE4404}" type="pres">
      <dgm:prSet presAssocID="{8EAAA7F0-1E0C-4ECE-A19A-4E650A6D1A8C}" presName="vert1" presStyleCnt="0"/>
      <dgm:spPr/>
    </dgm:pt>
    <dgm:pt modelId="{878DB3E8-D326-419F-94D8-1ADC4C684D12}" type="pres">
      <dgm:prSet presAssocID="{77CD8385-0550-44A6-A77D-5D0F38ADD5AB}" presName="thickLine" presStyleLbl="alignNode1" presStyleIdx="2" presStyleCnt="5"/>
      <dgm:spPr/>
    </dgm:pt>
    <dgm:pt modelId="{E0ABA3BC-729C-42EE-A1DB-4510055447FE}" type="pres">
      <dgm:prSet presAssocID="{77CD8385-0550-44A6-A77D-5D0F38ADD5AB}" presName="horz1" presStyleCnt="0"/>
      <dgm:spPr/>
    </dgm:pt>
    <dgm:pt modelId="{87DD18C7-562A-47AE-B7F9-CB9FE1981848}" type="pres">
      <dgm:prSet presAssocID="{77CD8385-0550-44A6-A77D-5D0F38ADD5AB}" presName="tx1" presStyleLbl="revTx" presStyleIdx="2" presStyleCnt="5"/>
      <dgm:spPr/>
    </dgm:pt>
    <dgm:pt modelId="{19461799-003D-441B-8504-851A4DDBD821}" type="pres">
      <dgm:prSet presAssocID="{77CD8385-0550-44A6-A77D-5D0F38ADD5AB}" presName="vert1" presStyleCnt="0"/>
      <dgm:spPr/>
    </dgm:pt>
    <dgm:pt modelId="{151304DF-5EF1-41F8-B7EF-B7284B322AA2}" type="pres">
      <dgm:prSet presAssocID="{B082ECAC-EC47-4388-A77E-74F34F7380A9}" presName="thickLine" presStyleLbl="alignNode1" presStyleIdx="3" presStyleCnt="5"/>
      <dgm:spPr/>
    </dgm:pt>
    <dgm:pt modelId="{6B515F60-65E4-497B-A392-94333E577FEE}" type="pres">
      <dgm:prSet presAssocID="{B082ECAC-EC47-4388-A77E-74F34F7380A9}" presName="horz1" presStyleCnt="0"/>
      <dgm:spPr/>
    </dgm:pt>
    <dgm:pt modelId="{01420B1B-37F5-4BF7-AC2B-6441222B9861}" type="pres">
      <dgm:prSet presAssocID="{B082ECAC-EC47-4388-A77E-74F34F7380A9}" presName="tx1" presStyleLbl="revTx" presStyleIdx="3" presStyleCnt="5"/>
      <dgm:spPr/>
    </dgm:pt>
    <dgm:pt modelId="{7A9D5B97-C409-4D90-A177-4180CE73CDF3}" type="pres">
      <dgm:prSet presAssocID="{B082ECAC-EC47-4388-A77E-74F34F7380A9}" presName="vert1" presStyleCnt="0"/>
      <dgm:spPr/>
    </dgm:pt>
    <dgm:pt modelId="{31ABC631-F3F1-4088-9879-17375200F6BB}" type="pres">
      <dgm:prSet presAssocID="{DC76B39A-4BB2-449A-98F6-97735DA4F428}" presName="thickLine" presStyleLbl="alignNode1" presStyleIdx="4" presStyleCnt="5"/>
      <dgm:spPr/>
    </dgm:pt>
    <dgm:pt modelId="{B2A3E6B0-EC05-4BF3-88C4-E1665D132A6D}" type="pres">
      <dgm:prSet presAssocID="{DC76B39A-4BB2-449A-98F6-97735DA4F428}" presName="horz1" presStyleCnt="0"/>
      <dgm:spPr/>
    </dgm:pt>
    <dgm:pt modelId="{00BA1F19-F59B-4CEB-8F48-198915EB4D44}" type="pres">
      <dgm:prSet presAssocID="{DC76B39A-4BB2-449A-98F6-97735DA4F428}" presName="tx1" presStyleLbl="revTx" presStyleIdx="4" presStyleCnt="5"/>
      <dgm:spPr/>
    </dgm:pt>
    <dgm:pt modelId="{29B9CE35-B009-4ADA-BEBB-3CCD3019E71D}" type="pres">
      <dgm:prSet presAssocID="{DC76B39A-4BB2-449A-98F6-97735DA4F428}" presName="vert1" presStyleCnt="0"/>
      <dgm:spPr/>
    </dgm:pt>
  </dgm:ptLst>
  <dgm:cxnLst>
    <dgm:cxn modelId="{B7786703-1E27-44CC-B043-1456E12591CF}" type="presOf" srcId="{8EAAA7F0-1E0C-4ECE-A19A-4E650A6D1A8C}" destId="{8287B9FA-015A-4124-95B0-D676FA7F881B}" srcOrd="0" destOrd="0" presId="urn:microsoft.com/office/officeart/2008/layout/LinedList"/>
    <dgm:cxn modelId="{C3DBFA0F-C6A6-4A8D-866F-51FDFDAF051E}" type="presOf" srcId="{DC76B39A-4BB2-449A-98F6-97735DA4F428}" destId="{00BA1F19-F59B-4CEB-8F48-198915EB4D44}" srcOrd="0" destOrd="0" presId="urn:microsoft.com/office/officeart/2008/layout/LinedList"/>
    <dgm:cxn modelId="{54F72D23-CDE8-4B7D-97BE-C1D69C20CCC8}" type="presOf" srcId="{77CD8385-0550-44A6-A77D-5D0F38ADD5AB}" destId="{87DD18C7-562A-47AE-B7F9-CB9FE1981848}" srcOrd="0" destOrd="0" presId="urn:microsoft.com/office/officeart/2008/layout/LinedList"/>
    <dgm:cxn modelId="{AC5DFC3A-366B-4426-803D-9DA5EEE6F381}" srcId="{ACE42F0C-201D-410A-B8B0-86537E5F4EB8}" destId="{8EAAA7F0-1E0C-4ECE-A19A-4E650A6D1A8C}" srcOrd="1" destOrd="0" parTransId="{BADB2E7D-402F-4869-B856-F55E6D6A474D}" sibTransId="{33877A01-FAE6-4EFC-AFC4-C6187BFF6736}"/>
    <dgm:cxn modelId="{31366040-B835-4BE3-92A5-00BBF8425677}" type="presOf" srcId="{1D0B4985-AE94-407A-96B2-7D4A606B344D}" destId="{7F1E8C27-617E-4560-B762-DC77B1EFCE1F}" srcOrd="0" destOrd="0" presId="urn:microsoft.com/office/officeart/2008/layout/LinedList"/>
    <dgm:cxn modelId="{7A52175C-79FE-45EE-95A6-75A42F8EFE5F}" srcId="{ACE42F0C-201D-410A-B8B0-86537E5F4EB8}" destId="{DC76B39A-4BB2-449A-98F6-97735DA4F428}" srcOrd="4" destOrd="0" parTransId="{7D8AE2E7-5704-475F-BF0D-A5E1B6C61541}" sibTransId="{FAC0C8A5-06FD-4578-B568-1B5F5F961AA8}"/>
    <dgm:cxn modelId="{B9BF4F78-F184-4F9E-970E-8A933B680ADB}" srcId="{ACE42F0C-201D-410A-B8B0-86537E5F4EB8}" destId="{1D0B4985-AE94-407A-96B2-7D4A606B344D}" srcOrd="0" destOrd="0" parTransId="{4869F020-7F12-4558-9404-A59625861E0C}" sibTransId="{1D3DDE4F-6E48-4A71-87F2-DDF83C19AA7C}"/>
    <dgm:cxn modelId="{AC34D092-2162-4AA3-86F4-1A443632C997}" srcId="{ACE42F0C-201D-410A-B8B0-86537E5F4EB8}" destId="{77CD8385-0550-44A6-A77D-5D0F38ADD5AB}" srcOrd="2" destOrd="0" parTransId="{C55C079F-577F-417B-9C91-1D35BF164FE8}" sibTransId="{8EC99F6E-F117-43B7-82E6-5D43F88EFE5E}"/>
    <dgm:cxn modelId="{25EBBEA5-BB41-430D-8095-6B59BB10AB36}" type="presOf" srcId="{B082ECAC-EC47-4388-A77E-74F34F7380A9}" destId="{01420B1B-37F5-4BF7-AC2B-6441222B9861}" srcOrd="0" destOrd="0" presId="urn:microsoft.com/office/officeart/2008/layout/LinedList"/>
    <dgm:cxn modelId="{4C4DDBB9-54F0-4988-9127-52029F8E2E2B}" srcId="{ACE42F0C-201D-410A-B8B0-86537E5F4EB8}" destId="{B082ECAC-EC47-4388-A77E-74F34F7380A9}" srcOrd="3" destOrd="0" parTransId="{9E491C4E-2963-43EE-98C4-2CFA6BEEBDF2}" sibTransId="{10FF4E15-4FCA-47AD-9652-0A5AA8ED8C07}"/>
    <dgm:cxn modelId="{101B74E1-6E0E-4F4D-83D4-46B82947F84B}" type="presOf" srcId="{ACE42F0C-201D-410A-B8B0-86537E5F4EB8}" destId="{1DE373D8-9488-4528-A5D2-B2A45F630EA2}" srcOrd="0" destOrd="0" presId="urn:microsoft.com/office/officeart/2008/layout/LinedList"/>
    <dgm:cxn modelId="{47A449A9-898A-4808-8FEA-4FDC9648A3C2}" type="presParOf" srcId="{1DE373D8-9488-4528-A5D2-B2A45F630EA2}" destId="{62FAF0C7-CDC7-49C2-B702-F3A7BAE9EFAE}" srcOrd="0" destOrd="0" presId="urn:microsoft.com/office/officeart/2008/layout/LinedList"/>
    <dgm:cxn modelId="{9E6E14EB-E988-4F84-8759-15DB1252CE07}" type="presParOf" srcId="{1DE373D8-9488-4528-A5D2-B2A45F630EA2}" destId="{D87D7F39-C12C-4B49-B6E2-537C22F987A0}" srcOrd="1" destOrd="0" presId="urn:microsoft.com/office/officeart/2008/layout/LinedList"/>
    <dgm:cxn modelId="{4C7B40FB-7520-487E-8697-88797A9B1006}" type="presParOf" srcId="{D87D7F39-C12C-4B49-B6E2-537C22F987A0}" destId="{7F1E8C27-617E-4560-B762-DC77B1EFCE1F}" srcOrd="0" destOrd="0" presId="urn:microsoft.com/office/officeart/2008/layout/LinedList"/>
    <dgm:cxn modelId="{CA75FFB0-C368-400B-A9E4-3121AA9CF933}" type="presParOf" srcId="{D87D7F39-C12C-4B49-B6E2-537C22F987A0}" destId="{3146D068-8714-4899-A526-2380B40E2E38}" srcOrd="1" destOrd="0" presId="urn:microsoft.com/office/officeart/2008/layout/LinedList"/>
    <dgm:cxn modelId="{F4B40CB8-9E0B-4737-BB47-C5EFEF86F31E}" type="presParOf" srcId="{1DE373D8-9488-4528-A5D2-B2A45F630EA2}" destId="{36B29671-C4FD-454F-A264-F9BFAE99E41F}" srcOrd="2" destOrd="0" presId="urn:microsoft.com/office/officeart/2008/layout/LinedList"/>
    <dgm:cxn modelId="{E1B413C7-FCA9-4BD6-93B9-646ABD0004E1}" type="presParOf" srcId="{1DE373D8-9488-4528-A5D2-B2A45F630EA2}" destId="{69A0AC50-8726-4A17-BD55-D35B6E2D307C}" srcOrd="3" destOrd="0" presId="urn:microsoft.com/office/officeart/2008/layout/LinedList"/>
    <dgm:cxn modelId="{6A5FF9E3-A4D1-472F-A904-BDF596B5261D}" type="presParOf" srcId="{69A0AC50-8726-4A17-BD55-D35B6E2D307C}" destId="{8287B9FA-015A-4124-95B0-D676FA7F881B}" srcOrd="0" destOrd="0" presId="urn:microsoft.com/office/officeart/2008/layout/LinedList"/>
    <dgm:cxn modelId="{084B8598-34AB-4C2B-A872-6719EE8F7DF9}" type="presParOf" srcId="{69A0AC50-8726-4A17-BD55-D35B6E2D307C}" destId="{514150FB-1546-48ED-9FCA-3039EEDE4404}" srcOrd="1" destOrd="0" presId="urn:microsoft.com/office/officeart/2008/layout/LinedList"/>
    <dgm:cxn modelId="{8FC3004F-5FF7-4931-B2E1-93D0ADB74458}" type="presParOf" srcId="{1DE373D8-9488-4528-A5D2-B2A45F630EA2}" destId="{878DB3E8-D326-419F-94D8-1ADC4C684D12}" srcOrd="4" destOrd="0" presId="urn:microsoft.com/office/officeart/2008/layout/LinedList"/>
    <dgm:cxn modelId="{EFF8621A-1177-4548-8EEB-AA47563E438D}" type="presParOf" srcId="{1DE373D8-9488-4528-A5D2-B2A45F630EA2}" destId="{E0ABA3BC-729C-42EE-A1DB-4510055447FE}" srcOrd="5" destOrd="0" presId="urn:microsoft.com/office/officeart/2008/layout/LinedList"/>
    <dgm:cxn modelId="{DDEF6A78-B2C8-4A00-B147-9348E3EF9B64}" type="presParOf" srcId="{E0ABA3BC-729C-42EE-A1DB-4510055447FE}" destId="{87DD18C7-562A-47AE-B7F9-CB9FE1981848}" srcOrd="0" destOrd="0" presId="urn:microsoft.com/office/officeart/2008/layout/LinedList"/>
    <dgm:cxn modelId="{99CD5420-AC58-41B4-B377-9C44C6B22A50}" type="presParOf" srcId="{E0ABA3BC-729C-42EE-A1DB-4510055447FE}" destId="{19461799-003D-441B-8504-851A4DDBD821}" srcOrd="1" destOrd="0" presId="urn:microsoft.com/office/officeart/2008/layout/LinedList"/>
    <dgm:cxn modelId="{527278AA-C86C-4EDC-9D19-EB162C897332}" type="presParOf" srcId="{1DE373D8-9488-4528-A5D2-B2A45F630EA2}" destId="{151304DF-5EF1-41F8-B7EF-B7284B322AA2}" srcOrd="6" destOrd="0" presId="urn:microsoft.com/office/officeart/2008/layout/LinedList"/>
    <dgm:cxn modelId="{B7023511-C99B-4CB3-99F4-FD230A788897}" type="presParOf" srcId="{1DE373D8-9488-4528-A5D2-B2A45F630EA2}" destId="{6B515F60-65E4-497B-A392-94333E577FEE}" srcOrd="7" destOrd="0" presId="urn:microsoft.com/office/officeart/2008/layout/LinedList"/>
    <dgm:cxn modelId="{7E0411BF-78FE-4B51-BF0B-F5169D2E8C45}" type="presParOf" srcId="{6B515F60-65E4-497B-A392-94333E577FEE}" destId="{01420B1B-37F5-4BF7-AC2B-6441222B9861}" srcOrd="0" destOrd="0" presId="urn:microsoft.com/office/officeart/2008/layout/LinedList"/>
    <dgm:cxn modelId="{5F004B27-0CB3-4285-AFB8-17F36D363FE1}" type="presParOf" srcId="{6B515F60-65E4-497B-A392-94333E577FEE}" destId="{7A9D5B97-C409-4D90-A177-4180CE73CDF3}" srcOrd="1" destOrd="0" presId="urn:microsoft.com/office/officeart/2008/layout/LinedList"/>
    <dgm:cxn modelId="{A29CA68B-0B2C-44A3-BF27-901428CA2104}" type="presParOf" srcId="{1DE373D8-9488-4528-A5D2-B2A45F630EA2}" destId="{31ABC631-F3F1-4088-9879-17375200F6BB}" srcOrd="8" destOrd="0" presId="urn:microsoft.com/office/officeart/2008/layout/LinedList"/>
    <dgm:cxn modelId="{1DE737AB-3A03-4DD0-B5B2-791C2F6CBDDC}" type="presParOf" srcId="{1DE373D8-9488-4528-A5D2-B2A45F630EA2}" destId="{B2A3E6B0-EC05-4BF3-88C4-E1665D132A6D}" srcOrd="9" destOrd="0" presId="urn:microsoft.com/office/officeart/2008/layout/LinedList"/>
    <dgm:cxn modelId="{DC012BEB-1CBA-49EA-83B8-FC93978A11EE}" type="presParOf" srcId="{B2A3E6B0-EC05-4BF3-88C4-E1665D132A6D}" destId="{00BA1F19-F59B-4CEB-8F48-198915EB4D44}" srcOrd="0" destOrd="0" presId="urn:microsoft.com/office/officeart/2008/layout/LinedList"/>
    <dgm:cxn modelId="{DDA2E637-F4EA-4B00-838A-6AB3F9135D65}" type="presParOf" srcId="{B2A3E6B0-EC05-4BF3-88C4-E1665D132A6D}" destId="{29B9CE35-B009-4ADA-BEBB-3CCD3019E71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BED217-18C4-4FAD-AA9A-C86330F8AD0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C91BA0C-B789-4B9C-BD18-4F1E5B70D37F}">
      <dgm:prSet/>
      <dgm:spPr>
        <a:solidFill>
          <a:schemeClr val="tx1"/>
        </a:solidFill>
      </dgm:spPr>
      <dgm:t>
        <a:bodyPr/>
        <a:lstStyle/>
        <a:p>
          <a:r>
            <a:rPr lang="en-US" b="1" dirty="0"/>
            <a:t>Breakdown of 271 ASNs:</a:t>
          </a:r>
          <a:endParaRPr lang="en-US" dirty="0"/>
        </a:p>
      </dgm:t>
    </dgm:pt>
    <dgm:pt modelId="{119E71A7-FC21-45FD-BC0D-67ED19B65103}" type="parTrans" cxnId="{990CB6FF-DE15-4C9A-8F44-2C544EB27791}">
      <dgm:prSet/>
      <dgm:spPr/>
      <dgm:t>
        <a:bodyPr/>
        <a:lstStyle/>
        <a:p>
          <a:endParaRPr lang="en-US"/>
        </a:p>
      </dgm:t>
    </dgm:pt>
    <dgm:pt modelId="{2A17B14E-F019-40D4-ADBF-9359CBF7A3C2}" type="sibTrans" cxnId="{990CB6FF-DE15-4C9A-8F44-2C544EB27791}">
      <dgm:prSet/>
      <dgm:spPr/>
      <dgm:t>
        <a:bodyPr/>
        <a:lstStyle/>
        <a:p>
          <a:endParaRPr lang="en-US"/>
        </a:p>
      </dgm:t>
    </dgm:pt>
    <dgm:pt modelId="{4785292C-C031-4FFB-B1FA-037F93E7C167}">
      <dgm:prSet/>
      <dgm:spPr>
        <a:noFill/>
        <a:ln>
          <a:solidFill>
            <a:schemeClr val="tx1"/>
          </a:solidFill>
        </a:ln>
      </dgm:spPr>
      <dgm:t>
        <a:bodyPr/>
        <a:lstStyle/>
        <a:p>
          <a:r>
            <a:rPr lang="en-US" dirty="0">
              <a:solidFill>
                <a:schemeClr val="tx1"/>
              </a:solidFill>
            </a:rPr>
            <a:t>• ISPs – 129 </a:t>
          </a:r>
        </a:p>
      </dgm:t>
    </dgm:pt>
    <dgm:pt modelId="{AA2B072B-4F50-48D1-B609-4A9536919104}" type="parTrans" cxnId="{ED0453B9-F911-42D2-9026-52CC33BB8C91}">
      <dgm:prSet/>
      <dgm:spPr/>
      <dgm:t>
        <a:bodyPr/>
        <a:lstStyle/>
        <a:p>
          <a:endParaRPr lang="en-US"/>
        </a:p>
      </dgm:t>
    </dgm:pt>
    <dgm:pt modelId="{6939B167-C032-40DB-A496-65A3B8206B77}" type="sibTrans" cxnId="{ED0453B9-F911-42D2-9026-52CC33BB8C91}">
      <dgm:prSet/>
      <dgm:spPr/>
      <dgm:t>
        <a:bodyPr/>
        <a:lstStyle/>
        <a:p>
          <a:endParaRPr lang="en-US"/>
        </a:p>
      </dgm:t>
    </dgm:pt>
    <dgm:pt modelId="{A9898034-1218-45BC-AD98-F588348477B3}">
      <dgm:prSet/>
      <dgm:spPr>
        <a:solidFill>
          <a:schemeClr val="tx1">
            <a:lumMod val="50000"/>
            <a:lumOff val="50000"/>
          </a:schemeClr>
        </a:solidFill>
        <a:ln>
          <a:solidFill>
            <a:schemeClr val="tx1"/>
          </a:solidFill>
        </a:ln>
      </dgm:spPr>
      <dgm:t>
        <a:bodyPr/>
        <a:lstStyle/>
        <a:p>
          <a:r>
            <a:rPr lang="en-US" dirty="0"/>
            <a:t>• MNOs – 4 </a:t>
          </a:r>
        </a:p>
      </dgm:t>
    </dgm:pt>
    <dgm:pt modelId="{47AFC155-C4A0-4B27-8264-9C6C5388343C}" type="parTrans" cxnId="{65C3C90C-092A-466B-95DF-A84FBEA6E698}">
      <dgm:prSet/>
      <dgm:spPr/>
      <dgm:t>
        <a:bodyPr/>
        <a:lstStyle/>
        <a:p>
          <a:endParaRPr lang="en-US"/>
        </a:p>
      </dgm:t>
    </dgm:pt>
    <dgm:pt modelId="{24714B60-D320-43CE-BD1D-EAC7301EA158}" type="sibTrans" cxnId="{65C3C90C-092A-466B-95DF-A84FBEA6E698}">
      <dgm:prSet/>
      <dgm:spPr/>
      <dgm:t>
        <a:bodyPr/>
        <a:lstStyle/>
        <a:p>
          <a:endParaRPr lang="en-US"/>
        </a:p>
      </dgm:t>
    </dgm:pt>
    <dgm:pt modelId="{CD8729D9-1577-4574-A28A-A2AC395E38F9}">
      <dgm:prSet/>
      <dgm:spPr>
        <a:solidFill>
          <a:schemeClr val="accent2">
            <a:lumMod val="50000"/>
          </a:schemeClr>
        </a:solidFill>
        <a:ln>
          <a:solidFill>
            <a:schemeClr val="tx1"/>
          </a:solidFill>
        </a:ln>
      </dgm:spPr>
      <dgm:t>
        <a:bodyPr/>
        <a:lstStyle/>
        <a:p>
          <a:r>
            <a:rPr lang="en-US" dirty="0"/>
            <a:t>• CDNs – 1 </a:t>
          </a:r>
        </a:p>
      </dgm:t>
    </dgm:pt>
    <dgm:pt modelId="{0B9823B7-DFC9-4319-944C-7AB1571951CF}" type="parTrans" cxnId="{10C496B6-5506-42BF-AB5C-59278492FE4B}">
      <dgm:prSet/>
      <dgm:spPr/>
      <dgm:t>
        <a:bodyPr/>
        <a:lstStyle/>
        <a:p>
          <a:endParaRPr lang="en-US"/>
        </a:p>
      </dgm:t>
    </dgm:pt>
    <dgm:pt modelId="{5BF06475-CE1A-4292-AABA-641498A7E4D3}" type="sibTrans" cxnId="{10C496B6-5506-42BF-AB5C-59278492FE4B}">
      <dgm:prSet/>
      <dgm:spPr/>
      <dgm:t>
        <a:bodyPr/>
        <a:lstStyle/>
        <a:p>
          <a:endParaRPr lang="en-US"/>
        </a:p>
      </dgm:t>
    </dgm:pt>
    <dgm:pt modelId="{28ED4DCC-93F2-4801-A9F0-F001CFCF4D6F}">
      <dgm:prSet/>
      <dgm:spPr>
        <a:solidFill>
          <a:srgbClr val="FFFF00"/>
        </a:solidFill>
        <a:ln>
          <a:solidFill>
            <a:schemeClr val="tx1"/>
          </a:solidFill>
        </a:ln>
      </dgm:spPr>
      <dgm:t>
        <a:bodyPr/>
        <a:lstStyle/>
        <a:p>
          <a:r>
            <a:rPr lang="en-US" dirty="0">
              <a:solidFill>
                <a:schemeClr val="tx1"/>
              </a:solidFill>
            </a:rPr>
            <a:t>• Financial Institutions – 41 </a:t>
          </a:r>
        </a:p>
      </dgm:t>
    </dgm:pt>
    <dgm:pt modelId="{348CB9AB-8D42-4707-BCD6-BE4B878D42A6}" type="parTrans" cxnId="{40C26B98-8659-44BC-97AF-A6CE4C35BA71}">
      <dgm:prSet/>
      <dgm:spPr/>
      <dgm:t>
        <a:bodyPr/>
        <a:lstStyle/>
        <a:p>
          <a:endParaRPr lang="en-US"/>
        </a:p>
      </dgm:t>
    </dgm:pt>
    <dgm:pt modelId="{8175DC9B-71B0-472B-A9BE-35948A79071E}" type="sibTrans" cxnId="{40C26B98-8659-44BC-97AF-A6CE4C35BA71}">
      <dgm:prSet/>
      <dgm:spPr/>
      <dgm:t>
        <a:bodyPr/>
        <a:lstStyle/>
        <a:p>
          <a:endParaRPr lang="en-US"/>
        </a:p>
      </dgm:t>
    </dgm:pt>
    <dgm:pt modelId="{65D1A8C1-AF52-4047-A77A-82F9B48DB5AC}">
      <dgm:prSet/>
      <dgm:spPr>
        <a:solidFill>
          <a:schemeClr val="accent5">
            <a:lumMod val="75000"/>
          </a:schemeClr>
        </a:solidFill>
        <a:ln>
          <a:solidFill>
            <a:schemeClr val="tx1"/>
          </a:solidFill>
        </a:ln>
      </dgm:spPr>
      <dgm:t>
        <a:bodyPr/>
        <a:lstStyle/>
        <a:p>
          <a:r>
            <a:rPr lang="en-US" dirty="0"/>
            <a:t>• Enterprise Networks – 32 </a:t>
          </a:r>
        </a:p>
      </dgm:t>
    </dgm:pt>
    <dgm:pt modelId="{5E070AC9-6E20-4BBC-92B7-6195FFB54F55}" type="parTrans" cxnId="{E8F9F48D-CFEC-4E25-9C5E-C522EDE72584}">
      <dgm:prSet/>
      <dgm:spPr/>
      <dgm:t>
        <a:bodyPr/>
        <a:lstStyle/>
        <a:p>
          <a:endParaRPr lang="en-US"/>
        </a:p>
      </dgm:t>
    </dgm:pt>
    <dgm:pt modelId="{1F4F1174-012D-4298-9C42-86D0FCA420D6}" type="sibTrans" cxnId="{E8F9F48D-CFEC-4E25-9C5E-C522EDE72584}">
      <dgm:prSet/>
      <dgm:spPr/>
      <dgm:t>
        <a:bodyPr/>
        <a:lstStyle/>
        <a:p>
          <a:endParaRPr lang="en-US"/>
        </a:p>
      </dgm:t>
    </dgm:pt>
    <dgm:pt modelId="{8A9678F5-A575-43FC-8021-716B1BDE9C2A}">
      <dgm:prSet/>
      <dgm:spPr>
        <a:solidFill>
          <a:srgbClr val="00B050"/>
        </a:solidFill>
        <a:ln>
          <a:solidFill>
            <a:schemeClr val="tx1"/>
          </a:solidFill>
        </a:ln>
      </dgm:spPr>
      <dgm:t>
        <a:bodyPr/>
        <a:lstStyle/>
        <a:p>
          <a:r>
            <a:rPr lang="en-US" dirty="0">
              <a:solidFill>
                <a:schemeClr val="tx1"/>
              </a:solidFill>
            </a:rPr>
            <a:t>• Educational Institutions – 27 </a:t>
          </a:r>
        </a:p>
      </dgm:t>
    </dgm:pt>
    <dgm:pt modelId="{A4CFDCC7-4FE7-4FD2-B40E-F1E1C4C47BDB}" type="parTrans" cxnId="{BDDFB4C7-95F6-46C6-BC61-FBB4956FB13D}">
      <dgm:prSet/>
      <dgm:spPr/>
      <dgm:t>
        <a:bodyPr/>
        <a:lstStyle/>
        <a:p>
          <a:endParaRPr lang="en-US"/>
        </a:p>
      </dgm:t>
    </dgm:pt>
    <dgm:pt modelId="{3F279DB1-5F4C-4A73-A694-C51D7BAAC445}" type="sibTrans" cxnId="{BDDFB4C7-95F6-46C6-BC61-FBB4956FB13D}">
      <dgm:prSet/>
      <dgm:spPr/>
      <dgm:t>
        <a:bodyPr/>
        <a:lstStyle/>
        <a:p>
          <a:endParaRPr lang="en-US"/>
        </a:p>
      </dgm:t>
    </dgm:pt>
    <dgm:pt modelId="{E5AB3C79-C3AD-4BAD-8BA2-791D6D8554C5}">
      <dgm:prSet/>
      <dgm:spPr>
        <a:solidFill>
          <a:schemeClr val="tx2">
            <a:lumMod val="90000"/>
            <a:lumOff val="10000"/>
          </a:schemeClr>
        </a:solidFill>
        <a:ln>
          <a:solidFill>
            <a:schemeClr val="tx1"/>
          </a:solidFill>
        </a:ln>
      </dgm:spPr>
      <dgm:t>
        <a:bodyPr/>
        <a:lstStyle/>
        <a:p>
          <a:r>
            <a:rPr lang="en-US"/>
            <a:t>• Others – 37 </a:t>
          </a:r>
        </a:p>
      </dgm:t>
    </dgm:pt>
    <dgm:pt modelId="{E38CFAD3-20AE-4555-A4BE-3FCCAF2A3125}" type="parTrans" cxnId="{9A889115-2216-4493-96B3-B83A4DBAAD5C}">
      <dgm:prSet/>
      <dgm:spPr/>
      <dgm:t>
        <a:bodyPr/>
        <a:lstStyle/>
        <a:p>
          <a:endParaRPr lang="en-US"/>
        </a:p>
      </dgm:t>
    </dgm:pt>
    <dgm:pt modelId="{5881BEB0-1F6F-4EA1-AE3A-39B568BFBBF8}" type="sibTrans" cxnId="{9A889115-2216-4493-96B3-B83A4DBAAD5C}">
      <dgm:prSet/>
      <dgm:spPr/>
      <dgm:t>
        <a:bodyPr/>
        <a:lstStyle/>
        <a:p>
          <a:endParaRPr lang="en-US"/>
        </a:p>
      </dgm:t>
    </dgm:pt>
    <dgm:pt modelId="{D7C626CC-9577-4D38-82DF-FE4A0F939750}" type="pres">
      <dgm:prSet presAssocID="{D4BED217-18C4-4FAD-AA9A-C86330F8AD01}" presName="diagram" presStyleCnt="0">
        <dgm:presLayoutVars>
          <dgm:dir/>
          <dgm:resizeHandles val="exact"/>
        </dgm:presLayoutVars>
      </dgm:prSet>
      <dgm:spPr/>
    </dgm:pt>
    <dgm:pt modelId="{AC2F92EB-9C24-4F39-9F83-A0AEAF1585AE}" type="pres">
      <dgm:prSet presAssocID="{EC91BA0C-B789-4B9C-BD18-4F1E5B70D37F}" presName="node" presStyleLbl="node1" presStyleIdx="0" presStyleCnt="8" custLinFactX="7952" custLinFactNeighborX="100000" custLinFactNeighborY="-52781">
        <dgm:presLayoutVars>
          <dgm:bulletEnabled val="1"/>
        </dgm:presLayoutVars>
      </dgm:prSet>
      <dgm:spPr/>
    </dgm:pt>
    <dgm:pt modelId="{FBE5B5E1-F3EE-42D7-9EB6-C587F27857E9}" type="pres">
      <dgm:prSet presAssocID="{2A17B14E-F019-40D4-ADBF-9359CBF7A3C2}" presName="sibTrans" presStyleCnt="0"/>
      <dgm:spPr/>
    </dgm:pt>
    <dgm:pt modelId="{1CFB65A5-B68F-431F-A7A7-7B39E151B8F6}" type="pres">
      <dgm:prSet presAssocID="{4785292C-C031-4FFB-B1FA-037F93E7C167}" presName="node" presStyleLbl="node1" presStyleIdx="1" presStyleCnt="8" custLinFactX="-7936" custLinFactNeighborX="-100000" custLinFactNeighborY="50275">
        <dgm:presLayoutVars>
          <dgm:bulletEnabled val="1"/>
        </dgm:presLayoutVars>
      </dgm:prSet>
      <dgm:spPr/>
    </dgm:pt>
    <dgm:pt modelId="{7A58C3A8-7DDF-4F43-B6BE-6BA92AA227D0}" type="pres">
      <dgm:prSet presAssocID="{6939B167-C032-40DB-A496-65A3B8206B77}" presName="sibTrans" presStyleCnt="0"/>
      <dgm:spPr/>
    </dgm:pt>
    <dgm:pt modelId="{6F802874-8C5E-4C1E-B643-17F7A1B4697F}" type="pres">
      <dgm:prSet presAssocID="{A9898034-1218-45BC-AD98-F588348477B3}" presName="node" presStyleLbl="node1" presStyleIdx="2" presStyleCnt="8" custLinFactX="-12960" custLinFactNeighborX="-100000" custLinFactNeighborY="50275">
        <dgm:presLayoutVars>
          <dgm:bulletEnabled val="1"/>
        </dgm:presLayoutVars>
      </dgm:prSet>
      <dgm:spPr/>
    </dgm:pt>
    <dgm:pt modelId="{9C2B9671-7D49-46BA-B5C5-DE30F764FBF0}" type="pres">
      <dgm:prSet presAssocID="{24714B60-D320-43CE-BD1D-EAC7301EA158}" presName="sibTrans" presStyleCnt="0"/>
      <dgm:spPr/>
    </dgm:pt>
    <dgm:pt modelId="{8820F15C-268A-4048-AED4-BD76AC587595}" type="pres">
      <dgm:prSet presAssocID="{CD8729D9-1577-4574-A28A-A2AC395E38F9}" presName="node" presStyleLbl="node1" presStyleIdx="3" presStyleCnt="8" custLinFactX="100000" custLinFactNeighborX="113222" custLinFactNeighborY="-65409">
        <dgm:presLayoutVars>
          <dgm:bulletEnabled val="1"/>
        </dgm:presLayoutVars>
      </dgm:prSet>
      <dgm:spPr/>
    </dgm:pt>
    <dgm:pt modelId="{58A373B4-085B-4582-B63C-5B2B5B5D6B22}" type="pres">
      <dgm:prSet presAssocID="{5BF06475-CE1A-4292-AABA-641498A7E4D3}" presName="sibTrans" presStyleCnt="0"/>
      <dgm:spPr/>
    </dgm:pt>
    <dgm:pt modelId="{E4E71A28-4DE6-4F77-8D7F-2A651AD8AE01}" type="pres">
      <dgm:prSet presAssocID="{28ED4DCC-93F2-4801-A9F0-F001CFCF4D6F}" presName="node" presStyleLbl="node1" presStyleIdx="4" presStyleCnt="8" custLinFactNeighborX="-2816" custLinFactNeighborY="40555">
        <dgm:presLayoutVars>
          <dgm:bulletEnabled val="1"/>
        </dgm:presLayoutVars>
      </dgm:prSet>
      <dgm:spPr/>
    </dgm:pt>
    <dgm:pt modelId="{42D3EE76-90E2-401D-AB11-3E34DFA65E9F}" type="pres">
      <dgm:prSet presAssocID="{8175DC9B-71B0-472B-A9BE-35948A79071E}" presName="sibTrans" presStyleCnt="0"/>
      <dgm:spPr/>
    </dgm:pt>
    <dgm:pt modelId="{9403C006-01CB-4FB6-ABF7-1AEE66A070A1}" type="pres">
      <dgm:prSet presAssocID="{65D1A8C1-AF52-4047-A77A-82F9B48DB5AC}" presName="node" presStyleLbl="node1" presStyleIdx="5" presStyleCnt="8" custLinFactX="-100000" custLinFactNeighborX="-117936" custLinFactNeighborY="39508">
        <dgm:presLayoutVars>
          <dgm:bulletEnabled val="1"/>
        </dgm:presLayoutVars>
      </dgm:prSet>
      <dgm:spPr/>
    </dgm:pt>
    <dgm:pt modelId="{DD979878-E231-4929-BC09-45E3CC86259D}" type="pres">
      <dgm:prSet presAssocID="{1F4F1174-012D-4298-9C42-86D0FCA420D6}" presName="sibTrans" presStyleCnt="0"/>
      <dgm:spPr/>
    </dgm:pt>
    <dgm:pt modelId="{444DF201-D4CA-43AF-89EF-04D082248C05}" type="pres">
      <dgm:prSet presAssocID="{8A9678F5-A575-43FC-8021-716B1BDE9C2A}" presName="node" presStyleLbl="node1" presStyleIdx="6" presStyleCnt="8" custLinFactX="56876" custLinFactNeighborX="100000" custLinFactNeighborY="-73833">
        <dgm:presLayoutVars>
          <dgm:bulletEnabled val="1"/>
        </dgm:presLayoutVars>
      </dgm:prSet>
      <dgm:spPr/>
    </dgm:pt>
    <dgm:pt modelId="{C4A59D20-F492-4B71-B474-7E2ADF4CFBB4}" type="pres">
      <dgm:prSet presAssocID="{3F279DB1-5F4C-4A73-A694-C51D7BAAC445}" presName="sibTrans" presStyleCnt="0"/>
      <dgm:spPr/>
    </dgm:pt>
    <dgm:pt modelId="{02E38B99-CC05-4CDA-91C0-C116B880C237}" type="pres">
      <dgm:prSet presAssocID="{E5AB3C79-C3AD-4BAD-8BA2-791D6D8554C5}" presName="node" presStyleLbl="node1" presStyleIdx="7" presStyleCnt="8" custLinFactNeighborX="-58565" custLinFactNeighborY="28285">
        <dgm:presLayoutVars>
          <dgm:bulletEnabled val="1"/>
        </dgm:presLayoutVars>
      </dgm:prSet>
      <dgm:spPr/>
    </dgm:pt>
  </dgm:ptLst>
  <dgm:cxnLst>
    <dgm:cxn modelId="{65C3C90C-092A-466B-95DF-A84FBEA6E698}" srcId="{D4BED217-18C4-4FAD-AA9A-C86330F8AD01}" destId="{A9898034-1218-45BC-AD98-F588348477B3}" srcOrd="2" destOrd="0" parTransId="{47AFC155-C4A0-4B27-8264-9C6C5388343C}" sibTransId="{24714B60-D320-43CE-BD1D-EAC7301EA158}"/>
    <dgm:cxn modelId="{5520E812-BCA9-45C2-AFEF-D608FB3E99A7}" type="presOf" srcId="{A9898034-1218-45BC-AD98-F588348477B3}" destId="{6F802874-8C5E-4C1E-B643-17F7A1B4697F}" srcOrd="0" destOrd="0" presId="urn:microsoft.com/office/officeart/2005/8/layout/default"/>
    <dgm:cxn modelId="{9A889115-2216-4493-96B3-B83A4DBAAD5C}" srcId="{D4BED217-18C4-4FAD-AA9A-C86330F8AD01}" destId="{E5AB3C79-C3AD-4BAD-8BA2-791D6D8554C5}" srcOrd="7" destOrd="0" parTransId="{E38CFAD3-20AE-4555-A4BE-3FCCAF2A3125}" sibTransId="{5881BEB0-1F6F-4EA1-AE3A-39B568BFBBF8}"/>
    <dgm:cxn modelId="{03745A35-88DB-41E1-9596-3162861BA9B5}" type="presOf" srcId="{65D1A8C1-AF52-4047-A77A-82F9B48DB5AC}" destId="{9403C006-01CB-4FB6-ABF7-1AEE66A070A1}" srcOrd="0" destOrd="0" presId="urn:microsoft.com/office/officeart/2005/8/layout/default"/>
    <dgm:cxn modelId="{6D68443C-FC1E-4093-AA5E-8F7B6C54F39B}" type="presOf" srcId="{4785292C-C031-4FFB-B1FA-037F93E7C167}" destId="{1CFB65A5-B68F-431F-A7A7-7B39E151B8F6}" srcOrd="0" destOrd="0" presId="urn:microsoft.com/office/officeart/2005/8/layout/default"/>
    <dgm:cxn modelId="{5F729E3E-9491-4ADE-B776-C6D16896906E}" type="presOf" srcId="{D4BED217-18C4-4FAD-AA9A-C86330F8AD01}" destId="{D7C626CC-9577-4D38-82DF-FE4A0F939750}" srcOrd="0" destOrd="0" presId="urn:microsoft.com/office/officeart/2005/8/layout/default"/>
    <dgm:cxn modelId="{39012A53-3A2C-4F1F-B78D-9140F7AF0CEB}" type="presOf" srcId="{CD8729D9-1577-4574-A28A-A2AC395E38F9}" destId="{8820F15C-268A-4048-AED4-BD76AC587595}" srcOrd="0" destOrd="0" presId="urn:microsoft.com/office/officeart/2005/8/layout/default"/>
    <dgm:cxn modelId="{F3A52583-5B2F-4850-B1E7-1F9653FC5BDC}" type="presOf" srcId="{EC91BA0C-B789-4B9C-BD18-4F1E5B70D37F}" destId="{AC2F92EB-9C24-4F39-9F83-A0AEAF1585AE}" srcOrd="0" destOrd="0" presId="urn:microsoft.com/office/officeart/2005/8/layout/default"/>
    <dgm:cxn modelId="{B6542189-DBAF-4FC1-AC52-4BE82118EB7B}" type="presOf" srcId="{8A9678F5-A575-43FC-8021-716B1BDE9C2A}" destId="{444DF201-D4CA-43AF-89EF-04D082248C05}" srcOrd="0" destOrd="0" presId="urn:microsoft.com/office/officeart/2005/8/layout/default"/>
    <dgm:cxn modelId="{E8F9F48D-CFEC-4E25-9C5E-C522EDE72584}" srcId="{D4BED217-18C4-4FAD-AA9A-C86330F8AD01}" destId="{65D1A8C1-AF52-4047-A77A-82F9B48DB5AC}" srcOrd="5" destOrd="0" parTransId="{5E070AC9-6E20-4BBC-92B7-6195FFB54F55}" sibTransId="{1F4F1174-012D-4298-9C42-86D0FCA420D6}"/>
    <dgm:cxn modelId="{40C26B98-8659-44BC-97AF-A6CE4C35BA71}" srcId="{D4BED217-18C4-4FAD-AA9A-C86330F8AD01}" destId="{28ED4DCC-93F2-4801-A9F0-F001CFCF4D6F}" srcOrd="4" destOrd="0" parTransId="{348CB9AB-8D42-4707-BCD6-BE4B878D42A6}" sibTransId="{8175DC9B-71B0-472B-A9BE-35948A79071E}"/>
    <dgm:cxn modelId="{10C496B6-5506-42BF-AB5C-59278492FE4B}" srcId="{D4BED217-18C4-4FAD-AA9A-C86330F8AD01}" destId="{CD8729D9-1577-4574-A28A-A2AC395E38F9}" srcOrd="3" destOrd="0" parTransId="{0B9823B7-DFC9-4319-944C-7AB1571951CF}" sibTransId="{5BF06475-CE1A-4292-AABA-641498A7E4D3}"/>
    <dgm:cxn modelId="{ED0453B9-F911-42D2-9026-52CC33BB8C91}" srcId="{D4BED217-18C4-4FAD-AA9A-C86330F8AD01}" destId="{4785292C-C031-4FFB-B1FA-037F93E7C167}" srcOrd="1" destOrd="0" parTransId="{AA2B072B-4F50-48D1-B609-4A9536919104}" sibTransId="{6939B167-C032-40DB-A496-65A3B8206B77}"/>
    <dgm:cxn modelId="{FA2778BD-65D2-4F58-B7F4-B6362DF294D9}" type="presOf" srcId="{E5AB3C79-C3AD-4BAD-8BA2-791D6D8554C5}" destId="{02E38B99-CC05-4CDA-91C0-C116B880C237}" srcOrd="0" destOrd="0" presId="urn:microsoft.com/office/officeart/2005/8/layout/default"/>
    <dgm:cxn modelId="{BDDFB4C7-95F6-46C6-BC61-FBB4956FB13D}" srcId="{D4BED217-18C4-4FAD-AA9A-C86330F8AD01}" destId="{8A9678F5-A575-43FC-8021-716B1BDE9C2A}" srcOrd="6" destOrd="0" parTransId="{A4CFDCC7-4FE7-4FD2-B40E-F1E1C4C47BDB}" sibTransId="{3F279DB1-5F4C-4A73-A694-C51D7BAAC445}"/>
    <dgm:cxn modelId="{1A30D1F4-338E-4DBF-A3A1-EC3B65DDECCA}" type="presOf" srcId="{28ED4DCC-93F2-4801-A9F0-F001CFCF4D6F}" destId="{E4E71A28-4DE6-4F77-8D7F-2A651AD8AE01}" srcOrd="0" destOrd="0" presId="urn:microsoft.com/office/officeart/2005/8/layout/default"/>
    <dgm:cxn modelId="{990CB6FF-DE15-4C9A-8F44-2C544EB27791}" srcId="{D4BED217-18C4-4FAD-AA9A-C86330F8AD01}" destId="{EC91BA0C-B789-4B9C-BD18-4F1E5B70D37F}" srcOrd="0" destOrd="0" parTransId="{119E71A7-FC21-45FD-BC0D-67ED19B65103}" sibTransId="{2A17B14E-F019-40D4-ADBF-9359CBF7A3C2}"/>
    <dgm:cxn modelId="{71B2E6BE-FF7A-442B-82F4-D8F763B96A46}" type="presParOf" srcId="{D7C626CC-9577-4D38-82DF-FE4A0F939750}" destId="{AC2F92EB-9C24-4F39-9F83-A0AEAF1585AE}" srcOrd="0" destOrd="0" presId="urn:microsoft.com/office/officeart/2005/8/layout/default"/>
    <dgm:cxn modelId="{9916FF46-4AF2-4386-8793-194C98B8D11A}" type="presParOf" srcId="{D7C626CC-9577-4D38-82DF-FE4A0F939750}" destId="{FBE5B5E1-F3EE-42D7-9EB6-C587F27857E9}" srcOrd="1" destOrd="0" presId="urn:microsoft.com/office/officeart/2005/8/layout/default"/>
    <dgm:cxn modelId="{6F13DB83-0188-4060-8B2F-32BE8A0465F4}" type="presParOf" srcId="{D7C626CC-9577-4D38-82DF-FE4A0F939750}" destId="{1CFB65A5-B68F-431F-A7A7-7B39E151B8F6}" srcOrd="2" destOrd="0" presId="urn:microsoft.com/office/officeart/2005/8/layout/default"/>
    <dgm:cxn modelId="{15550C9C-A172-400D-AEBB-866D4108C5E3}" type="presParOf" srcId="{D7C626CC-9577-4D38-82DF-FE4A0F939750}" destId="{7A58C3A8-7DDF-4F43-B6BE-6BA92AA227D0}" srcOrd="3" destOrd="0" presId="urn:microsoft.com/office/officeart/2005/8/layout/default"/>
    <dgm:cxn modelId="{0904913B-CD7F-42C6-9F8D-DE182A0C8866}" type="presParOf" srcId="{D7C626CC-9577-4D38-82DF-FE4A0F939750}" destId="{6F802874-8C5E-4C1E-B643-17F7A1B4697F}" srcOrd="4" destOrd="0" presId="urn:microsoft.com/office/officeart/2005/8/layout/default"/>
    <dgm:cxn modelId="{CCCD3E5A-F4D8-4DD3-901C-434D3D3747BC}" type="presParOf" srcId="{D7C626CC-9577-4D38-82DF-FE4A0F939750}" destId="{9C2B9671-7D49-46BA-B5C5-DE30F764FBF0}" srcOrd="5" destOrd="0" presId="urn:microsoft.com/office/officeart/2005/8/layout/default"/>
    <dgm:cxn modelId="{6299995A-A606-4FD9-BF31-52E9C3F71E2D}" type="presParOf" srcId="{D7C626CC-9577-4D38-82DF-FE4A0F939750}" destId="{8820F15C-268A-4048-AED4-BD76AC587595}" srcOrd="6" destOrd="0" presId="urn:microsoft.com/office/officeart/2005/8/layout/default"/>
    <dgm:cxn modelId="{4408228B-2505-4025-BC12-B24751F44671}" type="presParOf" srcId="{D7C626CC-9577-4D38-82DF-FE4A0F939750}" destId="{58A373B4-085B-4582-B63C-5B2B5B5D6B22}" srcOrd="7" destOrd="0" presId="urn:microsoft.com/office/officeart/2005/8/layout/default"/>
    <dgm:cxn modelId="{F248B426-4974-4C5F-A9F9-47AA61F63BA4}" type="presParOf" srcId="{D7C626CC-9577-4D38-82DF-FE4A0F939750}" destId="{E4E71A28-4DE6-4F77-8D7F-2A651AD8AE01}" srcOrd="8" destOrd="0" presId="urn:microsoft.com/office/officeart/2005/8/layout/default"/>
    <dgm:cxn modelId="{77B929FB-9B33-471E-B871-F8F6D01E76B9}" type="presParOf" srcId="{D7C626CC-9577-4D38-82DF-FE4A0F939750}" destId="{42D3EE76-90E2-401D-AB11-3E34DFA65E9F}" srcOrd="9" destOrd="0" presId="urn:microsoft.com/office/officeart/2005/8/layout/default"/>
    <dgm:cxn modelId="{0137BB02-381C-43AB-B77C-33080E1EE00C}" type="presParOf" srcId="{D7C626CC-9577-4D38-82DF-FE4A0F939750}" destId="{9403C006-01CB-4FB6-ABF7-1AEE66A070A1}" srcOrd="10" destOrd="0" presId="urn:microsoft.com/office/officeart/2005/8/layout/default"/>
    <dgm:cxn modelId="{569F07BE-C66E-4939-948D-17F2EFC82E6D}" type="presParOf" srcId="{D7C626CC-9577-4D38-82DF-FE4A0F939750}" destId="{DD979878-E231-4929-BC09-45E3CC86259D}" srcOrd="11" destOrd="0" presId="urn:microsoft.com/office/officeart/2005/8/layout/default"/>
    <dgm:cxn modelId="{F56EA0CC-B8E5-4C72-B34E-3147BBD83E51}" type="presParOf" srcId="{D7C626CC-9577-4D38-82DF-FE4A0F939750}" destId="{444DF201-D4CA-43AF-89EF-04D082248C05}" srcOrd="12" destOrd="0" presId="urn:microsoft.com/office/officeart/2005/8/layout/default"/>
    <dgm:cxn modelId="{80094507-17C7-4871-86C2-64F78E06FCB2}" type="presParOf" srcId="{D7C626CC-9577-4D38-82DF-FE4A0F939750}" destId="{C4A59D20-F492-4B71-B474-7E2ADF4CFBB4}" srcOrd="13" destOrd="0" presId="urn:microsoft.com/office/officeart/2005/8/layout/default"/>
    <dgm:cxn modelId="{F3E216D3-B552-4C33-9507-71E7724EA2D6}" type="presParOf" srcId="{D7C626CC-9577-4D38-82DF-FE4A0F939750}" destId="{02E38B99-CC05-4CDA-91C0-C116B880C237}"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130B71E-2420-44DC-AA67-76562DFA27F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9907625-9125-4A61-883E-F8A08A77621B}">
      <dgm:prSet/>
      <dgm:spPr>
        <a:solidFill>
          <a:schemeClr val="accent6">
            <a:lumMod val="20000"/>
            <a:lumOff val="80000"/>
          </a:schemeClr>
        </a:solidFill>
      </dgm:spPr>
      <dgm:t>
        <a:bodyPr/>
        <a:lstStyle/>
        <a:p>
          <a:r>
            <a:rPr lang="en-US" b="1" dirty="0">
              <a:solidFill>
                <a:schemeClr val="tx1"/>
              </a:solidFill>
            </a:rPr>
            <a:t>Growth in Digital Infrastructure: </a:t>
          </a:r>
          <a:r>
            <a:rPr lang="en-US" dirty="0">
              <a:solidFill>
                <a:schemeClr val="tx1"/>
              </a:solidFill>
            </a:rPr>
            <a:t>15 new ASN allocations indicate expansion in Nigeria's digital infrastructure.</a:t>
          </a:r>
        </a:p>
      </dgm:t>
    </dgm:pt>
    <dgm:pt modelId="{5DDC602D-700A-49CE-B019-E8C8BCE5B9B9}" type="parTrans" cxnId="{1E5C419F-3850-4F57-84BC-62A036A2B869}">
      <dgm:prSet/>
      <dgm:spPr/>
      <dgm:t>
        <a:bodyPr/>
        <a:lstStyle/>
        <a:p>
          <a:endParaRPr lang="en-US"/>
        </a:p>
      </dgm:t>
    </dgm:pt>
    <dgm:pt modelId="{89C202A0-5AAF-4AD9-840E-85E04C292EC9}" type="sibTrans" cxnId="{1E5C419F-3850-4F57-84BC-62A036A2B869}">
      <dgm:prSet/>
      <dgm:spPr/>
      <dgm:t>
        <a:bodyPr/>
        <a:lstStyle/>
        <a:p>
          <a:endParaRPr lang="en-US"/>
        </a:p>
      </dgm:t>
    </dgm:pt>
    <dgm:pt modelId="{7E8F9141-3C4E-404A-91A7-D2C3E43E3B31}">
      <dgm:prSet/>
      <dgm:spPr>
        <a:solidFill>
          <a:schemeClr val="accent6">
            <a:lumMod val="40000"/>
            <a:lumOff val="60000"/>
          </a:schemeClr>
        </a:solidFill>
      </dgm:spPr>
      <dgm:t>
        <a:bodyPr/>
        <a:lstStyle/>
        <a:p>
          <a:r>
            <a:rPr lang="en-US" b="1" dirty="0">
              <a:solidFill>
                <a:schemeClr val="tx1"/>
              </a:solidFill>
            </a:rPr>
            <a:t>Stability in ASN Management: </a:t>
          </a:r>
          <a:r>
            <a:rPr lang="en-US" dirty="0">
              <a:solidFill>
                <a:schemeClr val="tx1"/>
              </a:solidFill>
            </a:rPr>
            <a:t>With only one ASN delisting in 2025, this demonstrates improved stability in ASN management.</a:t>
          </a:r>
        </a:p>
      </dgm:t>
    </dgm:pt>
    <dgm:pt modelId="{8657A819-F5EC-4358-B85C-ABC22C22DC48}" type="parTrans" cxnId="{A1669E41-C9A0-4119-8901-CE769DCDF2A8}">
      <dgm:prSet/>
      <dgm:spPr/>
      <dgm:t>
        <a:bodyPr/>
        <a:lstStyle/>
        <a:p>
          <a:endParaRPr lang="en-US"/>
        </a:p>
      </dgm:t>
    </dgm:pt>
    <dgm:pt modelId="{8406939D-59B6-405F-8955-3B054706FC97}" type="sibTrans" cxnId="{A1669E41-C9A0-4119-8901-CE769DCDF2A8}">
      <dgm:prSet/>
      <dgm:spPr/>
      <dgm:t>
        <a:bodyPr/>
        <a:lstStyle/>
        <a:p>
          <a:endParaRPr lang="en-US"/>
        </a:p>
      </dgm:t>
    </dgm:pt>
    <dgm:pt modelId="{134800FA-E4BF-413C-8065-1B7309AE5DBE}">
      <dgm:prSet/>
      <dgm:spPr>
        <a:solidFill>
          <a:schemeClr val="accent6">
            <a:lumMod val="60000"/>
            <a:lumOff val="40000"/>
          </a:schemeClr>
        </a:solidFill>
      </dgm:spPr>
      <dgm:t>
        <a:bodyPr/>
        <a:lstStyle/>
        <a:p>
          <a:r>
            <a:rPr lang="en-US" b="1" dirty="0">
              <a:solidFill>
                <a:schemeClr val="tx1"/>
              </a:solidFill>
            </a:rPr>
            <a:t>Lagos and Abuja Dominance: </a:t>
          </a:r>
          <a:r>
            <a:rPr lang="en-US" dirty="0">
              <a:solidFill>
                <a:schemeClr val="tx1"/>
              </a:solidFill>
            </a:rPr>
            <a:t>These cities still lead in ASN allocations, but gradual expansion to other regions is evident.</a:t>
          </a:r>
        </a:p>
      </dgm:t>
    </dgm:pt>
    <dgm:pt modelId="{E2F07663-A0D2-4169-B29B-07FB30D12EBF}" type="parTrans" cxnId="{5BD8BE43-1C5E-4CBF-86F5-5CEF0C2A1139}">
      <dgm:prSet/>
      <dgm:spPr/>
      <dgm:t>
        <a:bodyPr/>
        <a:lstStyle/>
        <a:p>
          <a:endParaRPr lang="en-US"/>
        </a:p>
      </dgm:t>
    </dgm:pt>
    <dgm:pt modelId="{560C3B66-D7FE-4613-AA81-4B7D41E784C3}" type="sibTrans" cxnId="{5BD8BE43-1C5E-4CBF-86F5-5CEF0C2A1139}">
      <dgm:prSet/>
      <dgm:spPr/>
      <dgm:t>
        <a:bodyPr/>
        <a:lstStyle/>
        <a:p>
          <a:endParaRPr lang="en-US"/>
        </a:p>
      </dgm:t>
    </dgm:pt>
    <dgm:pt modelId="{71173E5F-EF27-47FA-9255-88BE5BDD351F}">
      <dgm:prSet/>
      <dgm:spPr>
        <a:solidFill>
          <a:schemeClr val="accent6">
            <a:lumMod val="75000"/>
          </a:schemeClr>
        </a:solidFill>
      </dgm:spPr>
      <dgm:t>
        <a:bodyPr/>
        <a:lstStyle/>
        <a:p>
          <a:r>
            <a:rPr lang="en-US" b="1" dirty="0">
              <a:solidFill>
                <a:schemeClr val="bg1"/>
              </a:solidFill>
            </a:rPr>
            <a:t>Diverse Organizational Participation: </a:t>
          </a:r>
          <a:r>
            <a:rPr lang="en-US" dirty="0">
              <a:solidFill>
                <a:schemeClr val="bg1"/>
              </a:solidFill>
            </a:rPr>
            <a:t>New ASNs held by various organizations (ISPs, enterprises, financial institutions, etc.) showcase a diverse digital ecosystem.</a:t>
          </a:r>
        </a:p>
      </dgm:t>
    </dgm:pt>
    <dgm:pt modelId="{22069856-C52E-4307-8048-CEECE8E6592A}" type="parTrans" cxnId="{3130A261-F09D-47DA-B528-1C3FBB8B952B}">
      <dgm:prSet/>
      <dgm:spPr/>
      <dgm:t>
        <a:bodyPr/>
        <a:lstStyle/>
        <a:p>
          <a:endParaRPr lang="en-US"/>
        </a:p>
      </dgm:t>
    </dgm:pt>
    <dgm:pt modelId="{DD73C267-9731-4A66-B587-CAB887E378DB}" type="sibTrans" cxnId="{3130A261-F09D-47DA-B528-1C3FBB8B952B}">
      <dgm:prSet/>
      <dgm:spPr/>
      <dgm:t>
        <a:bodyPr/>
        <a:lstStyle/>
        <a:p>
          <a:endParaRPr lang="en-US"/>
        </a:p>
      </dgm:t>
    </dgm:pt>
    <dgm:pt modelId="{1E573828-7265-4E8E-AED7-CC3707B6BDB1}">
      <dgm:prSet/>
      <dgm:spPr>
        <a:solidFill>
          <a:schemeClr val="accent6">
            <a:lumMod val="50000"/>
          </a:schemeClr>
        </a:solidFill>
      </dgm:spPr>
      <dgm:t>
        <a:bodyPr/>
        <a:lstStyle/>
        <a:p>
          <a:r>
            <a:rPr lang="en-US" b="1" dirty="0"/>
            <a:t>Positive Trend: </a:t>
          </a:r>
          <a:r>
            <a:rPr lang="en-US" dirty="0"/>
            <a:t>Overall, the ASN analysis suggests a positive trend in Nigeria's internet infrastructure development, with growth, stability, and gradual expansion.</a:t>
          </a:r>
        </a:p>
      </dgm:t>
    </dgm:pt>
    <dgm:pt modelId="{7133EA8C-C4BB-4073-9402-8FA3B03C9F95}" type="parTrans" cxnId="{1CC31712-96ED-487F-BB5C-A70EC293CF49}">
      <dgm:prSet/>
      <dgm:spPr/>
      <dgm:t>
        <a:bodyPr/>
        <a:lstStyle/>
        <a:p>
          <a:endParaRPr lang="en-US"/>
        </a:p>
      </dgm:t>
    </dgm:pt>
    <dgm:pt modelId="{A3D1259C-0C29-4F45-8DD1-9A5C9B54591D}" type="sibTrans" cxnId="{1CC31712-96ED-487F-BB5C-A70EC293CF49}">
      <dgm:prSet/>
      <dgm:spPr/>
      <dgm:t>
        <a:bodyPr/>
        <a:lstStyle/>
        <a:p>
          <a:endParaRPr lang="en-US"/>
        </a:p>
      </dgm:t>
    </dgm:pt>
    <dgm:pt modelId="{7334E719-9133-45CB-82EA-F5E8BB506E31}" type="pres">
      <dgm:prSet presAssocID="{F130B71E-2420-44DC-AA67-76562DFA27F7}" presName="linear" presStyleCnt="0">
        <dgm:presLayoutVars>
          <dgm:animLvl val="lvl"/>
          <dgm:resizeHandles val="exact"/>
        </dgm:presLayoutVars>
      </dgm:prSet>
      <dgm:spPr/>
    </dgm:pt>
    <dgm:pt modelId="{3EA3EED4-81CD-4FA2-B65C-5A2873392CDE}" type="pres">
      <dgm:prSet presAssocID="{29907625-9125-4A61-883E-F8A08A77621B}" presName="parentText" presStyleLbl="node1" presStyleIdx="0" presStyleCnt="5">
        <dgm:presLayoutVars>
          <dgm:chMax val="0"/>
          <dgm:bulletEnabled val="1"/>
        </dgm:presLayoutVars>
      </dgm:prSet>
      <dgm:spPr/>
    </dgm:pt>
    <dgm:pt modelId="{3C0259B5-94EA-412F-A9FD-294B4ED1F260}" type="pres">
      <dgm:prSet presAssocID="{89C202A0-5AAF-4AD9-840E-85E04C292EC9}" presName="spacer" presStyleCnt="0"/>
      <dgm:spPr/>
    </dgm:pt>
    <dgm:pt modelId="{2AA0D04A-6A44-4F85-B754-F16DE7EC140B}" type="pres">
      <dgm:prSet presAssocID="{7E8F9141-3C4E-404A-91A7-D2C3E43E3B31}" presName="parentText" presStyleLbl="node1" presStyleIdx="1" presStyleCnt="5">
        <dgm:presLayoutVars>
          <dgm:chMax val="0"/>
          <dgm:bulletEnabled val="1"/>
        </dgm:presLayoutVars>
      </dgm:prSet>
      <dgm:spPr/>
    </dgm:pt>
    <dgm:pt modelId="{126F5D31-10A2-4CDE-8B16-9FF9E3312592}" type="pres">
      <dgm:prSet presAssocID="{8406939D-59B6-405F-8955-3B054706FC97}" presName="spacer" presStyleCnt="0"/>
      <dgm:spPr/>
    </dgm:pt>
    <dgm:pt modelId="{6434E42C-B157-4BDF-B4BA-343837F6451B}" type="pres">
      <dgm:prSet presAssocID="{134800FA-E4BF-413C-8065-1B7309AE5DBE}" presName="parentText" presStyleLbl="node1" presStyleIdx="2" presStyleCnt="5">
        <dgm:presLayoutVars>
          <dgm:chMax val="0"/>
          <dgm:bulletEnabled val="1"/>
        </dgm:presLayoutVars>
      </dgm:prSet>
      <dgm:spPr/>
    </dgm:pt>
    <dgm:pt modelId="{66A723CB-1E1E-4873-B22F-A789CA6D0EEC}" type="pres">
      <dgm:prSet presAssocID="{560C3B66-D7FE-4613-AA81-4B7D41E784C3}" presName="spacer" presStyleCnt="0"/>
      <dgm:spPr/>
    </dgm:pt>
    <dgm:pt modelId="{2E74F16E-B635-43A6-A2B4-34E8CB92F64D}" type="pres">
      <dgm:prSet presAssocID="{71173E5F-EF27-47FA-9255-88BE5BDD351F}" presName="parentText" presStyleLbl="node1" presStyleIdx="3" presStyleCnt="5">
        <dgm:presLayoutVars>
          <dgm:chMax val="0"/>
          <dgm:bulletEnabled val="1"/>
        </dgm:presLayoutVars>
      </dgm:prSet>
      <dgm:spPr/>
    </dgm:pt>
    <dgm:pt modelId="{5C0491A5-AF6E-400D-966B-9A879649C8DA}" type="pres">
      <dgm:prSet presAssocID="{DD73C267-9731-4A66-B587-CAB887E378DB}" presName="spacer" presStyleCnt="0"/>
      <dgm:spPr/>
    </dgm:pt>
    <dgm:pt modelId="{1651778B-CB03-4C25-BA6A-328480C604A0}" type="pres">
      <dgm:prSet presAssocID="{1E573828-7265-4E8E-AED7-CC3707B6BDB1}" presName="parentText" presStyleLbl="node1" presStyleIdx="4" presStyleCnt="5">
        <dgm:presLayoutVars>
          <dgm:chMax val="0"/>
          <dgm:bulletEnabled val="1"/>
        </dgm:presLayoutVars>
      </dgm:prSet>
      <dgm:spPr/>
    </dgm:pt>
  </dgm:ptLst>
  <dgm:cxnLst>
    <dgm:cxn modelId="{1CC31712-96ED-487F-BB5C-A70EC293CF49}" srcId="{F130B71E-2420-44DC-AA67-76562DFA27F7}" destId="{1E573828-7265-4E8E-AED7-CC3707B6BDB1}" srcOrd="4" destOrd="0" parTransId="{7133EA8C-C4BB-4073-9402-8FA3B03C9F95}" sibTransId="{A3D1259C-0C29-4F45-8DD1-9A5C9B54591D}"/>
    <dgm:cxn modelId="{10415A24-F937-4D6B-864C-F931EEA2B480}" type="presOf" srcId="{71173E5F-EF27-47FA-9255-88BE5BDD351F}" destId="{2E74F16E-B635-43A6-A2B4-34E8CB92F64D}" srcOrd="0" destOrd="0" presId="urn:microsoft.com/office/officeart/2005/8/layout/vList2"/>
    <dgm:cxn modelId="{E623532A-0731-416B-A259-7C58D62D0E42}" type="presOf" srcId="{1E573828-7265-4E8E-AED7-CC3707B6BDB1}" destId="{1651778B-CB03-4C25-BA6A-328480C604A0}" srcOrd="0" destOrd="0" presId="urn:microsoft.com/office/officeart/2005/8/layout/vList2"/>
    <dgm:cxn modelId="{4C3D8739-AE52-45DE-BDFD-4E2EABD532C4}" type="presOf" srcId="{134800FA-E4BF-413C-8065-1B7309AE5DBE}" destId="{6434E42C-B157-4BDF-B4BA-343837F6451B}" srcOrd="0" destOrd="0" presId="urn:microsoft.com/office/officeart/2005/8/layout/vList2"/>
    <dgm:cxn modelId="{A1669E41-C9A0-4119-8901-CE769DCDF2A8}" srcId="{F130B71E-2420-44DC-AA67-76562DFA27F7}" destId="{7E8F9141-3C4E-404A-91A7-D2C3E43E3B31}" srcOrd="1" destOrd="0" parTransId="{8657A819-F5EC-4358-B85C-ABC22C22DC48}" sibTransId="{8406939D-59B6-405F-8955-3B054706FC97}"/>
    <dgm:cxn modelId="{3130A261-F09D-47DA-B528-1C3FBB8B952B}" srcId="{F130B71E-2420-44DC-AA67-76562DFA27F7}" destId="{71173E5F-EF27-47FA-9255-88BE5BDD351F}" srcOrd="3" destOrd="0" parTransId="{22069856-C52E-4307-8048-CEECE8E6592A}" sibTransId="{DD73C267-9731-4A66-B587-CAB887E378DB}"/>
    <dgm:cxn modelId="{5BD8BE43-1C5E-4CBF-86F5-5CEF0C2A1139}" srcId="{F130B71E-2420-44DC-AA67-76562DFA27F7}" destId="{134800FA-E4BF-413C-8065-1B7309AE5DBE}" srcOrd="2" destOrd="0" parTransId="{E2F07663-A0D2-4169-B29B-07FB30D12EBF}" sibTransId="{560C3B66-D7FE-4613-AA81-4B7D41E784C3}"/>
    <dgm:cxn modelId="{D31A0680-1B84-4FE2-897F-D7473B22F913}" type="presOf" srcId="{29907625-9125-4A61-883E-F8A08A77621B}" destId="{3EA3EED4-81CD-4FA2-B65C-5A2873392CDE}" srcOrd="0" destOrd="0" presId="urn:microsoft.com/office/officeart/2005/8/layout/vList2"/>
    <dgm:cxn modelId="{333E6784-6688-492A-BB6F-B3005CADB539}" type="presOf" srcId="{7E8F9141-3C4E-404A-91A7-D2C3E43E3B31}" destId="{2AA0D04A-6A44-4F85-B754-F16DE7EC140B}" srcOrd="0" destOrd="0" presId="urn:microsoft.com/office/officeart/2005/8/layout/vList2"/>
    <dgm:cxn modelId="{1E5C419F-3850-4F57-84BC-62A036A2B869}" srcId="{F130B71E-2420-44DC-AA67-76562DFA27F7}" destId="{29907625-9125-4A61-883E-F8A08A77621B}" srcOrd="0" destOrd="0" parTransId="{5DDC602D-700A-49CE-B019-E8C8BCE5B9B9}" sibTransId="{89C202A0-5AAF-4AD9-840E-85E04C292EC9}"/>
    <dgm:cxn modelId="{C6CA3BD1-D1A3-4CD8-8214-C177B5A23BF5}" type="presOf" srcId="{F130B71E-2420-44DC-AA67-76562DFA27F7}" destId="{7334E719-9133-45CB-82EA-F5E8BB506E31}" srcOrd="0" destOrd="0" presId="urn:microsoft.com/office/officeart/2005/8/layout/vList2"/>
    <dgm:cxn modelId="{7933FB4A-5D3D-43D1-AE20-54BB4C67AC3D}" type="presParOf" srcId="{7334E719-9133-45CB-82EA-F5E8BB506E31}" destId="{3EA3EED4-81CD-4FA2-B65C-5A2873392CDE}" srcOrd="0" destOrd="0" presId="urn:microsoft.com/office/officeart/2005/8/layout/vList2"/>
    <dgm:cxn modelId="{B9BBE05B-FEE3-46ED-9242-138956BA59DE}" type="presParOf" srcId="{7334E719-9133-45CB-82EA-F5E8BB506E31}" destId="{3C0259B5-94EA-412F-A9FD-294B4ED1F260}" srcOrd="1" destOrd="0" presId="urn:microsoft.com/office/officeart/2005/8/layout/vList2"/>
    <dgm:cxn modelId="{1563680E-2730-44F1-9198-968366BB550F}" type="presParOf" srcId="{7334E719-9133-45CB-82EA-F5E8BB506E31}" destId="{2AA0D04A-6A44-4F85-B754-F16DE7EC140B}" srcOrd="2" destOrd="0" presId="urn:microsoft.com/office/officeart/2005/8/layout/vList2"/>
    <dgm:cxn modelId="{DE05A6D3-D113-40AD-8FD2-35CD61BD6D6E}" type="presParOf" srcId="{7334E719-9133-45CB-82EA-F5E8BB506E31}" destId="{126F5D31-10A2-4CDE-8B16-9FF9E3312592}" srcOrd="3" destOrd="0" presId="urn:microsoft.com/office/officeart/2005/8/layout/vList2"/>
    <dgm:cxn modelId="{822FAA36-10CB-49DF-B961-7C9609C55557}" type="presParOf" srcId="{7334E719-9133-45CB-82EA-F5E8BB506E31}" destId="{6434E42C-B157-4BDF-B4BA-343837F6451B}" srcOrd="4" destOrd="0" presId="urn:microsoft.com/office/officeart/2005/8/layout/vList2"/>
    <dgm:cxn modelId="{49D3FAF3-9E09-4BAD-9800-D357B327EC3D}" type="presParOf" srcId="{7334E719-9133-45CB-82EA-F5E8BB506E31}" destId="{66A723CB-1E1E-4873-B22F-A789CA6D0EEC}" srcOrd="5" destOrd="0" presId="urn:microsoft.com/office/officeart/2005/8/layout/vList2"/>
    <dgm:cxn modelId="{1E4564F8-A9E4-46B6-A143-E6783AD56797}" type="presParOf" srcId="{7334E719-9133-45CB-82EA-F5E8BB506E31}" destId="{2E74F16E-B635-43A6-A2B4-34E8CB92F64D}" srcOrd="6" destOrd="0" presId="urn:microsoft.com/office/officeart/2005/8/layout/vList2"/>
    <dgm:cxn modelId="{D7E569F0-F042-4495-8B65-8FBA1D310C04}" type="presParOf" srcId="{7334E719-9133-45CB-82EA-F5E8BB506E31}" destId="{5C0491A5-AF6E-400D-966B-9A879649C8DA}" srcOrd="7" destOrd="0" presId="urn:microsoft.com/office/officeart/2005/8/layout/vList2"/>
    <dgm:cxn modelId="{790573B5-55ED-448E-9A65-2DFA6FF83AFF}" type="presParOf" srcId="{7334E719-9133-45CB-82EA-F5E8BB506E31}" destId="{1651778B-CB03-4C25-BA6A-328480C604A0}"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113F1-FC43-47D3-B544-147EDD403371}">
      <dsp:nvSpPr>
        <dsp:cNvPr id="0" name=""/>
        <dsp:cNvSpPr/>
      </dsp:nvSpPr>
      <dsp:spPr>
        <a:xfrm>
          <a:off x="0" y="0"/>
          <a:ext cx="8901442" cy="12647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What is an ASN? </a:t>
          </a:r>
          <a:r>
            <a:rPr lang="en-NG" sz="2300" kern="1200" dirty="0"/>
            <a:t>An Autonomous System Number (ASN) is a unique identifier assigned to a network or a group of networks that operate under a single administrative entity. </a:t>
          </a:r>
        </a:p>
      </dsp:txBody>
      <dsp:txXfrm>
        <a:off x="61741" y="61741"/>
        <a:ext cx="8777960" cy="11412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113F1-FC43-47D3-B544-147EDD403371}">
      <dsp:nvSpPr>
        <dsp:cNvPr id="0" name=""/>
        <dsp:cNvSpPr/>
      </dsp:nvSpPr>
      <dsp:spPr>
        <a:xfrm>
          <a:off x="0" y="6"/>
          <a:ext cx="10188538" cy="204711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Think of it like a company's unique phone number, allowing others to reach them directly.</a:t>
          </a:r>
        </a:p>
        <a:p>
          <a:pPr marL="0" lvl="0" indent="0" algn="ctr" defTabSz="933450">
            <a:lnSpc>
              <a:spcPct val="90000"/>
            </a:lnSpc>
            <a:spcBef>
              <a:spcPct val="0"/>
            </a:spcBef>
            <a:spcAft>
              <a:spcPct val="35000"/>
            </a:spcAft>
            <a:buNone/>
          </a:pPr>
          <a:r>
            <a:rPr lang="en-US" sz="2100" kern="1200" dirty="0"/>
            <a:t>Imagine a big building (network) with many offices (computers) inside. The ASN is like the building's address, helping others find and communicate with the offices inside.</a:t>
          </a:r>
          <a:endParaRPr lang="en-NG" sz="2100" kern="1200" dirty="0"/>
        </a:p>
      </dsp:txBody>
      <dsp:txXfrm>
        <a:off x="99932" y="99938"/>
        <a:ext cx="9988674" cy="18472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113F1-FC43-47D3-B544-147EDD403371}">
      <dsp:nvSpPr>
        <dsp:cNvPr id="0" name=""/>
        <dsp:cNvSpPr/>
      </dsp:nvSpPr>
      <dsp:spPr>
        <a:xfrm>
          <a:off x="0" y="178028"/>
          <a:ext cx="10599505" cy="16350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What does an ASN do</a:t>
          </a:r>
          <a:r>
            <a:rPr lang="en-US" sz="2400" kern="1200" dirty="0"/>
            <a:t>?</a:t>
          </a:r>
          <a:endParaRPr lang="en-NG" sz="2400" kern="1200" dirty="0"/>
        </a:p>
        <a:p>
          <a:pPr marL="0" lvl="0" indent="0" algn="ctr" defTabSz="1066800">
            <a:lnSpc>
              <a:spcPct val="90000"/>
            </a:lnSpc>
            <a:spcBef>
              <a:spcPct val="0"/>
            </a:spcBef>
            <a:spcAft>
              <a:spcPct val="35000"/>
            </a:spcAft>
            <a:buNone/>
          </a:pPr>
          <a:r>
            <a:rPr lang="en-NG" sz="2400" b="1" kern="1200" dirty="0"/>
            <a:t>Routing</a:t>
          </a:r>
          <a:r>
            <a:rPr lang="en-US" sz="2400" b="1" kern="1200" dirty="0"/>
            <a:t>, </a:t>
          </a:r>
          <a:r>
            <a:rPr lang="en-NG" sz="2400" b="1" kern="1200" dirty="0"/>
            <a:t>Network identification</a:t>
          </a:r>
          <a:r>
            <a:rPr lang="en-US" sz="2400" b="1" kern="1200" dirty="0"/>
            <a:t>, Network Management, </a:t>
          </a:r>
        </a:p>
        <a:p>
          <a:pPr marL="0" lvl="0" indent="0" algn="ctr" defTabSz="1066800">
            <a:lnSpc>
              <a:spcPct val="90000"/>
            </a:lnSpc>
            <a:spcBef>
              <a:spcPct val="0"/>
            </a:spcBef>
            <a:spcAft>
              <a:spcPct val="35000"/>
            </a:spcAft>
            <a:buNone/>
          </a:pPr>
          <a:r>
            <a:rPr lang="en-US" sz="2400" b="1" kern="1200" dirty="0"/>
            <a:t>Internet Connectivity, etc.</a:t>
          </a:r>
          <a:endParaRPr lang="en-NG" sz="2400" kern="1200" dirty="0"/>
        </a:p>
      </dsp:txBody>
      <dsp:txXfrm>
        <a:off x="79818" y="257846"/>
        <a:ext cx="10439869" cy="14754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8886E-81AA-4D1F-8BDE-B4F99EA1AD42}">
      <dsp:nvSpPr>
        <dsp:cNvPr id="0" name=""/>
        <dsp:cNvSpPr/>
      </dsp:nvSpPr>
      <dsp:spPr>
        <a:xfrm>
          <a:off x="0" y="0"/>
          <a:ext cx="6027230" cy="6260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526FA8-2535-4BAD-BF86-62EA677560E3}">
      <dsp:nvSpPr>
        <dsp:cNvPr id="0" name=""/>
        <dsp:cNvSpPr/>
      </dsp:nvSpPr>
      <dsp:spPr>
        <a:xfrm>
          <a:off x="189379" y="143799"/>
          <a:ext cx="344325" cy="3443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73B3CD-D9B7-4A4D-B71F-866612ED92F9}">
      <dsp:nvSpPr>
        <dsp:cNvPr id="0" name=""/>
        <dsp:cNvSpPr/>
      </dsp:nvSpPr>
      <dsp:spPr>
        <a:xfrm>
          <a:off x="723084" y="2939"/>
          <a:ext cx="5304145" cy="626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257" tIns="66257" rIns="66257" bIns="66257" numCol="1" spcCol="1270" anchor="ctr" anchorCtr="0">
          <a:noAutofit/>
        </a:bodyPr>
        <a:lstStyle/>
        <a:p>
          <a:pPr marL="0" lvl="0" indent="0" algn="l" defTabSz="666750">
            <a:lnSpc>
              <a:spcPct val="100000"/>
            </a:lnSpc>
            <a:spcBef>
              <a:spcPct val="0"/>
            </a:spcBef>
            <a:spcAft>
              <a:spcPct val="35000"/>
            </a:spcAft>
            <a:buNone/>
          </a:pPr>
          <a:r>
            <a:rPr lang="en-US" sz="1500" b="1" kern="1200"/>
            <a:t>Assess the state of Nigerian ASNs.</a:t>
          </a:r>
          <a:endParaRPr lang="en-US" sz="1500" kern="1200"/>
        </a:p>
      </dsp:txBody>
      <dsp:txXfrm>
        <a:off x="723084" y="2939"/>
        <a:ext cx="5304145" cy="626047"/>
      </dsp:txXfrm>
    </dsp:sp>
    <dsp:sp modelId="{FDD213F0-716B-4F70-951E-90498BDBFED7}">
      <dsp:nvSpPr>
        <dsp:cNvPr id="0" name=""/>
        <dsp:cNvSpPr/>
      </dsp:nvSpPr>
      <dsp:spPr>
        <a:xfrm>
          <a:off x="0" y="785498"/>
          <a:ext cx="6027230" cy="6260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108BC5-1968-47CA-9C4D-D37F30EA4BBE}">
      <dsp:nvSpPr>
        <dsp:cNvPr id="0" name=""/>
        <dsp:cNvSpPr/>
      </dsp:nvSpPr>
      <dsp:spPr>
        <a:xfrm>
          <a:off x="189379" y="926358"/>
          <a:ext cx="344325" cy="3443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1F941F-8C50-42A8-9DAC-79B1A2FCF4B4}">
      <dsp:nvSpPr>
        <dsp:cNvPr id="0" name=""/>
        <dsp:cNvSpPr/>
      </dsp:nvSpPr>
      <dsp:spPr>
        <a:xfrm>
          <a:off x="723084" y="785498"/>
          <a:ext cx="5304145" cy="626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257" tIns="66257" rIns="66257" bIns="66257" numCol="1" spcCol="1270" anchor="ctr" anchorCtr="0">
          <a:noAutofit/>
        </a:bodyPr>
        <a:lstStyle/>
        <a:p>
          <a:pPr marL="0" lvl="0" indent="0" algn="l" defTabSz="666750">
            <a:lnSpc>
              <a:spcPct val="100000"/>
            </a:lnSpc>
            <a:spcBef>
              <a:spcPct val="0"/>
            </a:spcBef>
            <a:spcAft>
              <a:spcPct val="35000"/>
            </a:spcAft>
            <a:buNone/>
          </a:pPr>
          <a:r>
            <a:rPr lang="en-US" sz="1500" b="1" kern="1200" dirty="0"/>
            <a:t>Identify the geographic distribution of ASNs</a:t>
          </a:r>
          <a:endParaRPr lang="en-US" sz="1500" kern="1200" dirty="0"/>
        </a:p>
      </dsp:txBody>
      <dsp:txXfrm>
        <a:off x="723084" y="785498"/>
        <a:ext cx="5304145" cy="626047"/>
      </dsp:txXfrm>
    </dsp:sp>
    <dsp:sp modelId="{625279E3-B18E-497F-8D62-BE12D95E0A7A}">
      <dsp:nvSpPr>
        <dsp:cNvPr id="0" name=""/>
        <dsp:cNvSpPr/>
      </dsp:nvSpPr>
      <dsp:spPr>
        <a:xfrm>
          <a:off x="0" y="1568057"/>
          <a:ext cx="6027230" cy="6260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614451-6FF0-4D77-B551-2C90C99B74AA}">
      <dsp:nvSpPr>
        <dsp:cNvPr id="0" name=""/>
        <dsp:cNvSpPr/>
      </dsp:nvSpPr>
      <dsp:spPr>
        <a:xfrm>
          <a:off x="189379" y="1708918"/>
          <a:ext cx="344325" cy="3443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AC4F60-8599-4091-A689-ECD9416E310C}">
      <dsp:nvSpPr>
        <dsp:cNvPr id="0" name=""/>
        <dsp:cNvSpPr/>
      </dsp:nvSpPr>
      <dsp:spPr>
        <a:xfrm>
          <a:off x="723084" y="1568057"/>
          <a:ext cx="5304145" cy="626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257" tIns="66257" rIns="66257" bIns="66257" numCol="1" spcCol="1270" anchor="ctr" anchorCtr="0">
          <a:noAutofit/>
        </a:bodyPr>
        <a:lstStyle/>
        <a:p>
          <a:pPr marL="0" lvl="0" indent="0" algn="l" defTabSz="666750">
            <a:lnSpc>
              <a:spcPct val="100000"/>
            </a:lnSpc>
            <a:spcBef>
              <a:spcPct val="0"/>
            </a:spcBef>
            <a:spcAft>
              <a:spcPct val="35000"/>
            </a:spcAft>
            <a:buNone/>
          </a:pPr>
          <a:r>
            <a:rPr lang="en-US" sz="1500" b="1" kern="1200" dirty="0"/>
            <a:t>Determine the diversity of Networks</a:t>
          </a:r>
          <a:endParaRPr lang="en-US" sz="1500" kern="1200" dirty="0"/>
        </a:p>
      </dsp:txBody>
      <dsp:txXfrm>
        <a:off x="723084" y="1568057"/>
        <a:ext cx="5304145" cy="626047"/>
      </dsp:txXfrm>
    </dsp:sp>
    <dsp:sp modelId="{BF81723D-05E1-42AD-B90E-055525D98F0E}">
      <dsp:nvSpPr>
        <dsp:cNvPr id="0" name=""/>
        <dsp:cNvSpPr/>
      </dsp:nvSpPr>
      <dsp:spPr>
        <a:xfrm>
          <a:off x="0" y="2350616"/>
          <a:ext cx="6027230" cy="6260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26350B-0972-46EC-BB63-C4A476B148F7}">
      <dsp:nvSpPr>
        <dsp:cNvPr id="0" name=""/>
        <dsp:cNvSpPr/>
      </dsp:nvSpPr>
      <dsp:spPr>
        <a:xfrm>
          <a:off x="189379" y="2491477"/>
          <a:ext cx="344325" cy="34432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7C0E0B-445D-40BB-8F35-A96323B96B6F}">
      <dsp:nvSpPr>
        <dsp:cNvPr id="0" name=""/>
        <dsp:cNvSpPr/>
      </dsp:nvSpPr>
      <dsp:spPr>
        <a:xfrm>
          <a:off x="723084" y="2350616"/>
          <a:ext cx="5304145" cy="626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257" tIns="66257" rIns="66257" bIns="66257" numCol="1" spcCol="1270" anchor="ctr" anchorCtr="0">
          <a:noAutofit/>
        </a:bodyPr>
        <a:lstStyle/>
        <a:p>
          <a:pPr marL="0" lvl="0" indent="0" algn="l" defTabSz="666750">
            <a:lnSpc>
              <a:spcPct val="100000"/>
            </a:lnSpc>
            <a:spcBef>
              <a:spcPct val="0"/>
            </a:spcBef>
            <a:spcAft>
              <a:spcPct val="35000"/>
            </a:spcAft>
            <a:buNone/>
          </a:pPr>
          <a:r>
            <a:rPr lang="en-US" sz="1500" b="1" kern="1200" dirty="0"/>
            <a:t>Inform network planning and resource allocation</a:t>
          </a:r>
          <a:endParaRPr lang="en-US" sz="1500" kern="1200" dirty="0"/>
        </a:p>
      </dsp:txBody>
      <dsp:txXfrm>
        <a:off x="723084" y="2350616"/>
        <a:ext cx="5304145" cy="626047"/>
      </dsp:txXfrm>
    </dsp:sp>
    <dsp:sp modelId="{3C2475BB-993A-44A0-B5B8-560FBCF143B0}">
      <dsp:nvSpPr>
        <dsp:cNvPr id="0" name=""/>
        <dsp:cNvSpPr/>
      </dsp:nvSpPr>
      <dsp:spPr>
        <a:xfrm>
          <a:off x="0" y="3133175"/>
          <a:ext cx="6027230" cy="6260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182BE6-0E4F-4ADE-ABE8-424A2264B928}">
      <dsp:nvSpPr>
        <dsp:cNvPr id="0" name=""/>
        <dsp:cNvSpPr/>
      </dsp:nvSpPr>
      <dsp:spPr>
        <a:xfrm>
          <a:off x="189379" y="3274036"/>
          <a:ext cx="344325" cy="34432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A272C7-BA5B-4371-A8AA-C25EB29B547B}">
      <dsp:nvSpPr>
        <dsp:cNvPr id="0" name=""/>
        <dsp:cNvSpPr/>
      </dsp:nvSpPr>
      <dsp:spPr>
        <a:xfrm>
          <a:off x="723084" y="3133175"/>
          <a:ext cx="5304145" cy="626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257" tIns="66257" rIns="66257" bIns="66257" numCol="1" spcCol="1270" anchor="ctr" anchorCtr="0">
          <a:noAutofit/>
        </a:bodyPr>
        <a:lstStyle/>
        <a:p>
          <a:pPr marL="0" lvl="0" indent="0" algn="l" defTabSz="666750">
            <a:lnSpc>
              <a:spcPct val="100000"/>
            </a:lnSpc>
            <a:spcBef>
              <a:spcPct val="0"/>
            </a:spcBef>
            <a:spcAft>
              <a:spcPct val="35000"/>
            </a:spcAft>
            <a:buNone/>
          </a:pPr>
          <a:r>
            <a:rPr lang="en-US" sz="1500" b="1" kern="1200"/>
            <a:t>Highlight opportunities for local interconnection and growth</a:t>
          </a:r>
          <a:endParaRPr lang="en-US" sz="1500" kern="1200"/>
        </a:p>
      </dsp:txBody>
      <dsp:txXfrm>
        <a:off x="723084" y="3133175"/>
        <a:ext cx="5304145" cy="6260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AF0C7-CDC7-49C2-B702-F3A7BAE9EFAE}">
      <dsp:nvSpPr>
        <dsp:cNvPr id="0" name=""/>
        <dsp:cNvSpPr/>
      </dsp:nvSpPr>
      <dsp:spPr>
        <a:xfrm>
          <a:off x="0" y="547"/>
          <a:ext cx="564543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E8C27-617E-4560-B762-DC77B1EFCE1F}">
      <dsp:nvSpPr>
        <dsp:cNvPr id="0" name=""/>
        <dsp:cNvSpPr/>
      </dsp:nvSpPr>
      <dsp:spPr>
        <a:xfrm>
          <a:off x="0" y="547"/>
          <a:ext cx="5645436" cy="896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just" defTabSz="666750">
            <a:lnSpc>
              <a:spcPct val="90000"/>
            </a:lnSpc>
            <a:spcBef>
              <a:spcPct val="0"/>
            </a:spcBef>
            <a:spcAft>
              <a:spcPct val="35000"/>
            </a:spcAft>
            <a:buNone/>
          </a:pPr>
          <a:r>
            <a:rPr lang="en-US" sz="1500" b="1" kern="1200" dirty="0"/>
            <a:t>Total ASNs Allocated: 271 (Two hundred and seventy-one).</a:t>
          </a:r>
        </a:p>
      </dsp:txBody>
      <dsp:txXfrm>
        <a:off x="0" y="547"/>
        <a:ext cx="5645436" cy="896381"/>
      </dsp:txXfrm>
    </dsp:sp>
    <dsp:sp modelId="{36B29671-C4FD-454F-A264-F9BFAE99E41F}">
      <dsp:nvSpPr>
        <dsp:cNvPr id="0" name=""/>
        <dsp:cNvSpPr/>
      </dsp:nvSpPr>
      <dsp:spPr>
        <a:xfrm>
          <a:off x="0" y="896928"/>
          <a:ext cx="564543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87B9FA-015A-4124-95B0-D676FA7F881B}">
      <dsp:nvSpPr>
        <dsp:cNvPr id="0" name=""/>
        <dsp:cNvSpPr/>
      </dsp:nvSpPr>
      <dsp:spPr>
        <a:xfrm>
          <a:off x="0" y="896928"/>
          <a:ext cx="5645436" cy="896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just" defTabSz="666750">
            <a:lnSpc>
              <a:spcPct val="90000"/>
            </a:lnSpc>
            <a:spcBef>
              <a:spcPct val="0"/>
            </a:spcBef>
            <a:spcAft>
              <a:spcPct val="35000"/>
            </a:spcAft>
            <a:buNone/>
          </a:pPr>
          <a:r>
            <a:rPr lang="en-US" sz="1500" b="1" kern="1200" dirty="0"/>
            <a:t>Trend: </a:t>
          </a:r>
          <a:r>
            <a:rPr lang="en-US" sz="1500" kern="1200" dirty="0"/>
            <a:t>Lagos has the highest concentration of Autonomous System Numbers (ASNs) in Nigeria [167 = 61.62%], dominated by Internet Service Providers (ISPs) [78 = 46.71%].</a:t>
          </a:r>
        </a:p>
      </dsp:txBody>
      <dsp:txXfrm>
        <a:off x="0" y="896928"/>
        <a:ext cx="5645436" cy="896381"/>
      </dsp:txXfrm>
    </dsp:sp>
    <dsp:sp modelId="{878DB3E8-D326-419F-94D8-1ADC4C684D12}">
      <dsp:nvSpPr>
        <dsp:cNvPr id="0" name=""/>
        <dsp:cNvSpPr/>
      </dsp:nvSpPr>
      <dsp:spPr>
        <a:xfrm>
          <a:off x="0" y="1793309"/>
          <a:ext cx="564543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DD18C7-562A-47AE-B7F9-CB9FE1981848}">
      <dsp:nvSpPr>
        <dsp:cNvPr id="0" name=""/>
        <dsp:cNvSpPr/>
      </dsp:nvSpPr>
      <dsp:spPr>
        <a:xfrm>
          <a:off x="0" y="1793309"/>
          <a:ext cx="5645436" cy="896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just" defTabSz="666750">
            <a:lnSpc>
              <a:spcPct val="90000"/>
            </a:lnSpc>
            <a:spcBef>
              <a:spcPct val="0"/>
            </a:spcBef>
            <a:spcAft>
              <a:spcPct val="35000"/>
            </a:spcAft>
            <a:buNone/>
          </a:pPr>
          <a:r>
            <a:rPr lang="en-US" sz="1500" kern="1200" dirty="0"/>
            <a:t>Abuja follows [49 = 18.08%], with ISPs also making up a significant portion of its ASN landscape [24 = 48.98%]. </a:t>
          </a:r>
        </a:p>
      </dsp:txBody>
      <dsp:txXfrm>
        <a:off x="0" y="1793309"/>
        <a:ext cx="5645436" cy="896381"/>
      </dsp:txXfrm>
    </dsp:sp>
    <dsp:sp modelId="{151304DF-5EF1-41F8-B7EF-B7284B322AA2}">
      <dsp:nvSpPr>
        <dsp:cNvPr id="0" name=""/>
        <dsp:cNvSpPr/>
      </dsp:nvSpPr>
      <dsp:spPr>
        <a:xfrm>
          <a:off x="0" y="2689690"/>
          <a:ext cx="564543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420B1B-37F5-4BF7-AC2B-6441222B9861}">
      <dsp:nvSpPr>
        <dsp:cNvPr id="0" name=""/>
        <dsp:cNvSpPr/>
      </dsp:nvSpPr>
      <dsp:spPr>
        <a:xfrm>
          <a:off x="0" y="2689690"/>
          <a:ext cx="5645436" cy="896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just" defTabSz="666750">
            <a:lnSpc>
              <a:spcPct val="90000"/>
            </a:lnSpc>
            <a:spcBef>
              <a:spcPct val="0"/>
            </a:spcBef>
            <a:spcAft>
              <a:spcPct val="35000"/>
            </a:spcAft>
            <a:buNone/>
          </a:pPr>
          <a:r>
            <a:rPr lang="en-US" sz="1500" kern="1200" dirty="0"/>
            <a:t>New ASN allocations indicate continued growth in the ISP sector [6 out of 15], with Lagos [8] and Abuja [4] being the primary hubs for these new entrants.</a:t>
          </a:r>
        </a:p>
      </dsp:txBody>
      <dsp:txXfrm>
        <a:off x="0" y="2689690"/>
        <a:ext cx="5645436" cy="896381"/>
      </dsp:txXfrm>
    </dsp:sp>
    <dsp:sp modelId="{31ABC631-F3F1-4088-9879-17375200F6BB}">
      <dsp:nvSpPr>
        <dsp:cNvPr id="0" name=""/>
        <dsp:cNvSpPr/>
      </dsp:nvSpPr>
      <dsp:spPr>
        <a:xfrm>
          <a:off x="0" y="3586071"/>
          <a:ext cx="564543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BA1F19-F59B-4CEB-8F48-198915EB4D44}">
      <dsp:nvSpPr>
        <dsp:cNvPr id="0" name=""/>
        <dsp:cNvSpPr/>
      </dsp:nvSpPr>
      <dsp:spPr>
        <a:xfrm>
          <a:off x="0" y="3586071"/>
          <a:ext cx="5645436" cy="896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just" defTabSz="666750">
            <a:lnSpc>
              <a:spcPct val="90000"/>
            </a:lnSpc>
            <a:spcBef>
              <a:spcPct val="0"/>
            </a:spcBef>
            <a:spcAft>
              <a:spcPct val="35000"/>
            </a:spcAft>
            <a:buNone/>
          </a:pPr>
          <a:r>
            <a:rPr lang="en-US" sz="1500" kern="1200" dirty="0"/>
            <a:t>In 2025, only 1 member was delisted from the ASN list, indicating a notable improvement in ASN management and stability by Nigerian ASN holders, compared to previous periods.</a:t>
          </a:r>
        </a:p>
      </dsp:txBody>
      <dsp:txXfrm>
        <a:off x="0" y="3586071"/>
        <a:ext cx="5645436" cy="8963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F92EB-9C24-4F39-9F83-A0AEAF1585AE}">
      <dsp:nvSpPr>
        <dsp:cNvPr id="0" name=""/>
        <dsp:cNvSpPr/>
      </dsp:nvSpPr>
      <dsp:spPr>
        <a:xfrm>
          <a:off x="1660042" y="0"/>
          <a:ext cx="1537759" cy="922655"/>
        </a:xfrm>
        <a:prstGeom prst="rect">
          <a:avLst/>
        </a:prstGeom>
        <a:solidFill>
          <a:schemeClr val="tx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Breakdown of 271 ASNs:</a:t>
          </a:r>
          <a:endParaRPr lang="en-US" sz="1800" kern="1200" dirty="0"/>
        </a:p>
      </dsp:txBody>
      <dsp:txXfrm>
        <a:off x="1660042" y="0"/>
        <a:ext cx="1537759" cy="922655"/>
      </dsp:txXfrm>
    </dsp:sp>
    <dsp:sp modelId="{1CFB65A5-B68F-431F-A7A7-7B39E151B8F6}">
      <dsp:nvSpPr>
        <dsp:cNvPr id="0" name=""/>
        <dsp:cNvSpPr/>
      </dsp:nvSpPr>
      <dsp:spPr>
        <a:xfrm>
          <a:off x="31739" y="939962"/>
          <a:ext cx="1537759" cy="922655"/>
        </a:xfrm>
        <a:prstGeom prst="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 ISPs – 129 </a:t>
          </a:r>
        </a:p>
      </dsp:txBody>
      <dsp:txXfrm>
        <a:off x="31739" y="939962"/>
        <a:ext cx="1537759" cy="922655"/>
      </dsp:txXfrm>
    </dsp:sp>
    <dsp:sp modelId="{6F802874-8C5E-4C1E-B643-17F7A1B4697F}">
      <dsp:nvSpPr>
        <dsp:cNvPr id="0" name=""/>
        <dsp:cNvSpPr/>
      </dsp:nvSpPr>
      <dsp:spPr>
        <a:xfrm>
          <a:off x="1646017" y="939962"/>
          <a:ext cx="1537759" cy="922655"/>
        </a:xfrm>
        <a:prstGeom prst="rect">
          <a:avLst/>
        </a:prstGeom>
        <a:solidFill>
          <a:schemeClr val="tx1">
            <a:lumMod val="50000"/>
            <a:lumOff val="5000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 MNOs – 4 </a:t>
          </a:r>
        </a:p>
      </dsp:txBody>
      <dsp:txXfrm>
        <a:off x="1646017" y="939962"/>
        <a:ext cx="1537759" cy="922655"/>
      </dsp:txXfrm>
    </dsp:sp>
    <dsp:sp modelId="{8820F15C-268A-4048-AED4-BD76AC587595}">
      <dsp:nvSpPr>
        <dsp:cNvPr id="0" name=""/>
        <dsp:cNvSpPr/>
      </dsp:nvSpPr>
      <dsp:spPr>
        <a:xfrm>
          <a:off x="3278841" y="949029"/>
          <a:ext cx="1537759" cy="922655"/>
        </a:xfrm>
        <a:prstGeom prst="rect">
          <a:avLst/>
        </a:prstGeom>
        <a:solidFill>
          <a:schemeClr val="accent2">
            <a:lumMod val="5000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 CDNs – 1 </a:t>
          </a:r>
        </a:p>
      </dsp:txBody>
      <dsp:txXfrm>
        <a:off x="3278841" y="949029"/>
        <a:ext cx="1537759" cy="922655"/>
      </dsp:txXfrm>
    </dsp:sp>
    <dsp:sp modelId="{E4E71A28-4DE6-4F77-8D7F-2A651AD8AE01}">
      <dsp:nvSpPr>
        <dsp:cNvPr id="0" name=""/>
        <dsp:cNvSpPr/>
      </dsp:nvSpPr>
      <dsp:spPr>
        <a:xfrm>
          <a:off x="1648232" y="1926712"/>
          <a:ext cx="1537759" cy="922655"/>
        </a:xfrm>
        <a:prstGeom prst="rect">
          <a:avLst/>
        </a:prstGeom>
        <a:solidFill>
          <a:srgbClr val="FFFF00"/>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 Financial Institutions – 41 </a:t>
          </a:r>
        </a:p>
      </dsp:txBody>
      <dsp:txXfrm>
        <a:off x="1648232" y="1926712"/>
        <a:ext cx="1537759" cy="922655"/>
      </dsp:txXfrm>
    </dsp:sp>
    <dsp:sp modelId="{9403C006-01CB-4FB6-ABF7-1AEE66A070A1}">
      <dsp:nvSpPr>
        <dsp:cNvPr id="0" name=""/>
        <dsp:cNvSpPr/>
      </dsp:nvSpPr>
      <dsp:spPr>
        <a:xfrm>
          <a:off x="31739" y="1917051"/>
          <a:ext cx="1537759" cy="922655"/>
        </a:xfrm>
        <a:prstGeom prst="rect">
          <a:avLst/>
        </a:prstGeom>
        <a:solidFill>
          <a:schemeClr val="accent5">
            <a:lumMod val="7500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 Enterprise Networks – 32 </a:t>
          </a:r>
        </a:p>
      </dsp:txBody>
      <dsp:txXfrm>
        <a:off x="31739" y="1917051"/>
        <a:ext cx="1537759" cy="922655"/>
      </dsp:txXfrm>
    </dsp:sp>
    <dsp:sp modelId="{444DF201-D4CA-43AF-89EF-04D082248C05}">
      <dsp:nvSpPr>
        <dsp:cNvPr id="0" name=""/>
        <dsp:cNvSpPr/>
      </dsp:nvSpPr>
      <dsp:spPr>
        <a:xfrm>
          <a:off x="3258143" y="1947736"/>
          <a:ext cx="1537759" cy="922655"/>
        </a:xfrm>
        <a:prstGeom prst="rect">
          <a:avLst/>
        </a:prstGeom>
        <a:solidFill>
          <a:srgbClr val="00B050"/>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 Educational Institutions – 27 </a:t>
          </a:r>
        </a:p>
      </dsp:txBody>
      <dsp:txXfrm>
        <a:off x="3258143" y="1947736"/>
        <a:ext cx="1537759" cy="922655"/>
      </dsp:txXfrm>
    </dsp:sp>
    <dsp:sp modelId="{02E38B99-CC05-4CDA-91C0-C116B880C237}">
      <dsp:nvSpPr>
        <dsp:cNvPr id="0" name=""/>
        <dsp:cNvSpPr/>
      </dsp:nvSpPr>
      <dsp:spPr>
        <a:xfrm>
          <a:off x="1636714" y="2889934"/>
          <a:ext cx="1537759" cy="922655"/>
        </a:xfrm>
        <a:prstGeom prst="rect">
          <a:avLst/>
        </a:prstGeom>
        <a:solidFill>
          <a:schemeClr val="tx2">
            <a:lumMod val="90000"/>
            <a:lumOff val="1000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 Others – 37 </a:t>
          </a:r>
        </a:p>
      </dsp:txBody>
      <dsp:txXfrm>
        <a:off x="1636714" y="2889934"/>
        <a:ext cx="1537759" cy="9226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3EED4-81CD-4FA2-B65C-5A2873392CDE}">
      <dsp:nvSpPr>
        <dsp:cNvPr id="0" name=""/>
        <dsp:cNvSpPr/>
      </dsp:nvSpPr>
      <dsp:spPr>
        <a:xfrm>
          <a:off x="0" y="22012"/>
          <a:ext cx="5741034" cy="783168"/>
        </a:xfrm>
        <a:prstGeom prst="roundRect">
          <a:avLst/>
        </a:prstGeom>
        <a:solidFill>
          <a:schemeClr val="accent6">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tx1"/>
              </a:solidFill>
            </a:rPr>
            <a:t>Growth in Digital Infrastructure: </a:t>
          </a:r>
          <a:r>
            <a:rPr lang="en-US" sz="1400" kern="1200" dirty="0">
              <a:solidFill>
                <a:schemeClr val="tx1"/>
              </a:solidFill>
            </a:rPr>
            <a:t>15 new ASN allocations indicate expansion in Nigeria's digital infrastructure.</a:t>
          </a:r>
        </a:p>
      </dsp:txBody>
      <dsp:txXfrm>
        <a:off x="38231" y="60243"/>
        <a:ext cx="5664572" cy="706706"/>
      </dsp:txXfrm>
    </dsp:sp>
    <dsp:sp modelId="{2AA0D04A-6A44-4F85-B754-F16DE7EC140B}">
      <dsp:nvSpPr>
        <dsp:cNvPr id="0" name=""/>
        <dsp:cNvSpPr/>
      </dsp:nvSpPr>
      <dsp:spPr>
        <a:xfrm>
          <a:off x="0" y="845501"/>
          <a:ext cx="5741034" cy="783168"/>
        </a:xfrm>
        <a:prstGeom prst="roundRect">
          <a:avLst/>
        </a:prstGeom>
        <a:solidFill>
          <a:schemeClr val="accent6">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tx1"/>
              </a:solidFill>
            </a:rPr>
            <a:t>Stability in ASN Management: </a:t>
          </a:r>
          <a:r>
            <a:rPr lang="en-US" sz="1400" kern="1200" dirty="0">
              <a:solidFill>
                <a:schemeClr val="tx1"/>
              </a:solidFill>
            </a:rPr>
            <a:t>With only one ASN delisting in 2025, this demonstrates improved stability in ASN management.</a:t>
          </a:r>
        </a:p>
      </dsp:txBody>
      <dsp:txXfrm>
        <a:off x="38231" y="883732"/>
        <a:ext cx="5664572" cy="706706"/>
      </dsp:txXfrm>
    </dsp:sp>
    <dsp:sp modelId="{6434E42C-B157-4BDF-B4BA-343837F6451B}">
      <dsp:nvSpPr>
        <dsp:cNvPr id="0" name=""/>
        <dsp:cNvSpPr/>
      </dsp:nvSpPr>
      <dsp:spPr>
        <a:xfrm>
          <a:off x="0" y="1668990"/>
          <a:ext cx="5741034" cy="783168"/>
        </a:xfrm>
        <a:prstGeom prst="roundRect">
          <a:avLst/>
        </a:prstGeom>
        <a:solidFill>
          <a:schemeClr val="accent6">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tx1"/>
              </a:solidFill>
            </a:rPr>
            <a:t>Lagos and Abuja Dominance: </a:t>
          </a:r>
          <a:r>
            <a:rPr lang="en-US" sz="1400" kern="1200" dirty="0">
              <a:solidFill>
                <a:schemeClr val="tx1"/>
              </a:solidFill>
            </a:rPr>
            <a:t>These cities still lead in ASN allocations, but gradual expansion to other regions is evident.</a:t>
          </a:r>
        </a:p>
      </dsp:txBody>
      <dsp:txXfrm>
        <a:off x="38231" y="1707221"/>
        <a:ext cx="5664572" cy="706706"/>
      </dsp:txXfrm>
    </dsp:sp>
    <dsp:sp modelId="{2E74F16E-B635-43A6-A2B4-34E8CB92F64D}">
      <dsp:nvSpPr>
        <dsp:cNvPr id="0" name=""/>
        <dsp:cNvSpPr/>
      </dsp:nvSpPr>
      <dsp:spPr>
        <a:xfrm>
          <a:off x="0" y="2492478"/>
          <a:ext cx="5741034" cy="783168"/>
        </a:xfrm>
        <a:prstGeom prst="roundRect">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bg1"/>
              </a:solidFill>
            </a:rPr>
            <a:t>Diverse Organizational Participation: </a:t>
          </a:r>
          <a:r>
            <a:rPr lang="en-US" sz="1400" kern="1200" dirty="0">
              <a:solidFill>
                <a:schemeClr val="bg1"/>
              </a:solidFill>
            </a:rPr>
            <a:t>New ASNs held by various organizations (ISPs, enterprises, financial institutions, etc.) showcase a diverse digital ecosystem.</a:t>
          </a:r>
        </a:p>
      </dsp:txBody>
      <dsp:txXfrm>
        <a:off x="38231" y="2530709"/>
        <a:ext cx="5664572" cy="706706"/>
      </dsp:txXfrm>
    </dsp:sp>
    <dsp:sp modelId="{1651778B-CB03-4C25-BA6A-328480C604A0}">
      <dsp:nvSpPr>
        <dsp:cNvPr id="0" name=""/>
        <dsp:cNvSpPr/>
      </dsp:nvSpPr>
      <dsp:spPr>
        <a:xfrm>
          <a:off x="0" y="3315967"/>
          <a:ext cx="5741034" cy="783168"/>
        </a:xfrm>
        <a:prstGeom prst="roundRect">
          <a:avLst/>
        </a:prstGeom>
        <a:solidFill>
          <a:schemeClr val="accent6">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Positive Trend: </a:t>
          </a:r>
          <a:r>
            <a:rPr lang="en-US" sz="1400" kern="1200" dirty="0"/>
            <a:t>Overall, the ASN analysis suggests a positive trend in Nigeria's internet infrastructure development, with growth, stability, and gradual expansion.</a:t>
          </a:r>
        </a:p>
      </dsp:txBody>
      <dsp:txXfrm>
        <a:off x="38231" y="3354198"/>
        <a:ext cx="5664572" cy="7067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E274D2-F1CA-4D7D-888F-F0E9C92827F5}" type="datetimeFigureOut">
              <a:rPr lang="en-NG" smtClean="0"/>
              <a:t>09/10/2025</a:t>
            </a:fld>
            <a:endParaRPr lang="en-N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E3F3BD-0927-4507-A41F-40414667CA2A}" type="slidenum">
              <a:rPr lang="en-NG" smtClean="0"/>
              <a:t>‹#›</a:t>
            </a:fld>
            <a:endParaRPr lang="en-NG"/>
          </a:p>
        </p:txBody>
      </p:sp>
    </p:spTree>
    <p:extLst>
      <p:ext uri="{BB962C8B-B14F-4D97-AF65-F5344CB8AC3E}">
        <p14:creationId xmlns:p14="http://schemas.microsoft.com/office/powerpoint/2010/main" val="786841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DEE3F3BD-0927-4507-A41F-40414667CA2A}" type="slidenum">
              <a:rPr lang="en-NG" smtClean="0"/>
              <a:t>16</a:t>
            </a:fld>
            <a:endParaRPr lang="en-NG"/>
          </a:p>
        </p:txBody>
      </p:sp>
    </p:spTree>
    <p:extLst>
      <p:ext uri="{BB962C8B-B14F-4D97-AF65-F5344CB8AC3E}">
        <p14:creationId xmlns:p14="http://schemas.microsoft.com/office/powerpoint/2010/main" val="2182259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A0984-AD3D-1FF7-19B8-418D1DA952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G"/>
          </a:p>
        </p:txBody>
      </p:sp>
      <p:sp>
        <p:nvSpPr>
          <p:cNvPr id="3" name="Subtitle 2">
            <a:extLst>
              <a:ext uri="{FF2B5EF4-FFF2-40B4-BE49-F238E27FC236}">
                <a16:creationId xmlns:a16="http://schemas.microsoft.com/office/drawing/2014/main" id="{AEF9C115-7082-C7B5-728D-3FB80F1BA6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G"/>
          </a:p>
        </p:txBody>
      </p:sp>
      <p:sp>
        <p:nvSpPr>
          <p:cNvPr id="4" name="Date Placeholder 3">
            <a:extLst>
              <a:ext uri="{FF2B5EF4-FFF2-40B4-BE49-F238E27FC236}">
                <a16:creationId xmlns:a16="http://schemas.microsoft.com/office/drawing/2014/main" id="{998B42E4-2896-D6A7-4482-DE8E921198E6}"/>
              </a:ext>
            </a:extLst>
          </p:cNvPr>
          <p:cNvSpPr>
            <a:spLocks noGrp="1"/>
          </p:cNvSpPr>
          <p:nvPr>
            <p:ph type="dt" sz="half" idx="10"/>
          </p:nvPr>
        </p:nvSpPr>
        <p:spPr/>
        <p:txBody>
          <a:bodyPr/>
          <a:lstStyle/>
          <a:p>
            <a:fld id="{D4981676-028F-4233-A00B-E7D990D56467}" type="datetimeFigureOut">
              <a:rPr lang="en-NG" smtClean="0"/>
              <a:t>09/10/2025</a:t>
            </a:fld>
            <a:endParaRPr lang="en-NG"/>
          </a:p>
        </p:txBody>
      </p:sp>
      <p:sp>
        <p:nvSpPr>
          <p:cNvPr id="5" name="Footer Placeholder 4">
            <a:extLst>
              <a:ext uri="{FF2B5EF4-FFF2-40B4-BE49-F238E27FC236}">
                <a16:creationId xmlns:a16="http://schemas.microsoft.com/office/drawing/2014/main" id="{7C2DB4DB-CF6D-37B3-6634-36F54A306644}"/>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933DAF98-E0C6-7E29-67C5-046936B11D7D}"/>
              </a:ext>
            </a:extLst>
          </p:cNvPr>
          <p:cNvSpPr>
            <a:spLocks noGrp="1"/>
          </p:cNvSpPr>
          <p:nvPr>
            <p:ph type="sldNum" sz="quarter" idx="12"/>
          </p:nvPr>
        </p:nvSpPr>
        <p:spPr/>
        <p:txBody>
          <a:bodyPr/>
          <a:lstStyle/>
          <a:p>
            <a:fld id="{B83BF0AD-21B5-4D0B-9EE8-2884664CC3B2}" type="slidenum">
              <a:rPr lang="en-NG" smtClean="0"/>
              <a:t>‹#›</a:t>
            </a:fld>
            <a:endParaRPr lang="en-NG"/>
          </a:p>
        </p:txBody>
      </p:sp>
    </p:spTree>
    <p:extLst>
      <p:ext uri="{BB962C8B-B14F-4D97-AF65-F5344CB8AC3E}">
        <p14:creationId xmlns:p14="http://schemas.microsoft.com/office/powerpoint/2010/main" val="259260284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B6BB7-381D-37A2-AC2C-4B0491F25B6D}"/>
              </a:ext>
            </a:extLst>
          </p:cNvPr>
          <p:cNvSpPr>
            <a:spLocks noGrp="1"/>
          </p:cNvSpPr>
          <p:nvPr>
            <p:ph type="title"/>
          </p:nvPr>
        </p:nvSpPr>
        <p:spPr/>
        <p:txBody>
          <a:bodyPr/>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BCA986B4-0250-8114-28E9-E48D367FAF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AEC79036-683E-C6AB-1D5F-73D7B4344FFB}"/>
              </a:ext>
            </a:extLst>
          </p:cNvPr>
          <p:cNvSpPr>
            <a:spLocks noGrp="1"/>
          </p:cNvSpPr>
          <p:nvPr>
            <p:ph type="dt" sz="half" idx="10"/>
          </p:nvPr>
        </p:nvSpPr>
        <p:spPr/>
        <p:txBody>
          <a:bodyPr/>
          <a:lstStyle/>
          <a:p>
            <a:fld id="{D4981676-028F-4233-A00B-E7D990D56467}" type="datetimeFigureOut">
              <a:rPr lang="en-NG" smtClean="0"/>
              <a:t>09/10/2025</a:t>
            </a:fld>
            <a:endParaRPr lang="en-NG"/>
          </a:p>
        </p:txBody>
      </p:sp>
      <p:sp>
        <p:nvSpPr>
          <p:cNvPr id="5" name="Footer Placeholder 4">
            <a:extLst>
              <a:ext uri="{FF2B5EF4-FFF2-40B4-BE49-F238E27FC236}">
                <a16:creationId xmlns:a16="http://schemas.microsoft.com/office/drawing/2014/main" id="{25357799-4647-F276-4332-61A15081A046}"/>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372929C4-59C1-42DD-F149-21B78D8E72FD}"/>
              </a:ext>
            </a:extLst>
          </p:cNvPr>
          <p:cNvSpPr>
            <a:spLocks noGrp="1"/>
          </p:cNvSpPr>
          <p:nvPr>
            <p:ph type="sldNum" sz="quarter" idx="12"/>
          </p:nvPr>
        </p:nvSpPr>
        <p:spPr/>
        <p:txBody>
          <a:bodyPr/>
          <a:lstStyle/>
          <a:p>
            <a:fld id="{B83BF0AD-21B5-4D0B-9EE8-2884664CC3B2}" type="slidenum">
              <a:rPr lang="en-NG" smtClean="0"/>
              <a:t>‹#›</a:t>
            </a:fld>
            <a:endParaRPr lang="en-NG"/>
          </a:p>
        </p:txBody>
      </p:sp>
    </p:spTree>
    <p:extLst>
      <p:ext uri="{BB962C8B-B14F-4D97-AF65-F5344CB8AC3E}">
        <p14:creationId xmlns:p14="http://schemas.microsoft.com/office/powerpoint/2010/main" val="401256030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598F9E-8ECC-7C54-A846-B58124E660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E07C1CEA-3950-892A-7C06-3B21E3E68E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A8085EC2-A5D8-D148-226D-7B45C046F6E3}"/>
              </a:ext>
            </a:extLst>
          </p:cNvPr>
          <p:cNvSpPr>
            <a:spLocks noGrp="1"/>
          </p:cNvSpPr>
          <p:nvPr>
            <p:ph type="dt" sz="half" idx="10"/>
          </p:nvPr>
        </p:nvSpPr>
        <p:spPr/>
        <p:txBody>
          <a:bodyPr/>
          <a:lstStyle/>
          <a:p>
            <a:fld id="{D4981676-028F-4233-A00B-E7D990D56467}" type="datetimeFigureOut">
              <a:rPr lang="en-NG" smtClean="0"/>
              <a:t>09/10/2025</a:t>
            </a:fld>
            <a:endParaRPr lang="en-NG"/>
          </a:p>
        </p:txBody>
      </p:sp>
      <p:sp>
        <p:nvSpPr>
          <p:cNvPr id="5" name="Footer Placeholder 4">
            <a:extLst>
              <a:ext uri="{FF2B5EF4-FFF2-40B4-BE49-F238E27FC236}">
                <a16:creationId xmlns:a16="http://schemas.microsoft.com/office/drawing/2014/main" id="{67AE405D-8CA0-9B0C-ECB9-362F33A00D5B}"/>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11E42448-2F9E-556C-7B25-2C824B68E0A5}"/>
              </a:ext>
            </a:extLst>
          </p:cNvPr>
          <p:cNvSpPr>
            <a:spLocks noGrp="1"/>
          </p:cNvSpPr>
          <p:nvPr>
            <p:ph type="sldNum" sz="quarter" idx="12"/>
          </p:nvPr>
        </p:nvSpPr>
        <p:spPr/>
        <p:txBody>
          <a:bodyPr/>
          <a:lstStyle/>
          <a:p>
            <a:fld id="{B83BF0AD-21B5-4D0B-9EE8-2884664CC3B2}" type="slidenum">
              <a:rPr lang="en-NG" smtClean="0"/>
              <a:t>‹#›</a:t>
            </a:fld>
            <a:endParaRPr lang="en-NG"/>
          </a:p>
        </p:txBody>
      </p:sp>
    </p:spTree>
    <p:extLst>
      <p:ext uri="{BB962C8B-B14F-4D97-AF65-F5344CB8AC3E}">
        <p14:creationId xmlns:p14="http://schemas.microsoft.com/office/powerpoint/2010/main" val="34523812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7A9C5-84E9-ABD6-EF02-30CF21D2C3BA}"/>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872BDEEC-BE27-911B-A63F-A36951DDB7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23799F02-D99B-5B58-4C8B-4E63C0EDE81D}"/>
              </a:ext>
            </a:extLst>
          </p:cNvPr>
          <p:cNvSpPr>
            <a:spLocks noGrp="1"/>
          </p:cNvSpPr>
          <p:nvPr>
            <p:ph type="dt" sz="half" idx="10"/>
          </p:nvPr>
        </p:nvSpPr>
        <p:spPr/>
        <p:txBody>
          <a:bodyPr/>
          <a:lstStyle/>
          <a:p>
            <a:fld id="{D4981676-028F-4233-A00B-E7D990D56467}" type="datetimeFigureOut">
              <a:rPr lang="en-NG" smtClean="0"/>
              <a:t>09/10/2025</a:t>
            </a:fld>
            <a:endParaRPr lang="en-NG"/>
          </a:p>
        </p:txBody>
      </p:sp>
      <p:sp>
        <p:nvSpPr>
          <p:cNvPr id="5" name="Footer Placeholder 4">
            <a:extLst>
              <a:ext uri="{FF2B5EF4-FFF2-40B4-BE49-F238E27FC236}">
                <a16:creationId xmlns:a16="http://schemas.microsoft.com/office/drawing/2014/main" id="{68E13EC8-8395-1F3A-0BD9-79BFCFFD6213}"/>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38FBE5F6-01B8-54F8-C659-FA79B151C999}"/>
              </a:ext>
            </a:extLst>
          </p:cNvPr>
          <p:cNvSpPr>
            <a:spLocks noGrp="1"/>
          </p:cNvSpPr>
          <p:nvPr>
            <p:ph type="sldNum" sz="quarter" idx="12"/>
          </p:nvPr>
        </p:nvSpPr>
        <p:spPr/>
        <p:txBody>
          <a:bodyPr/>
          <a:lstStyle/>
          <a:p>
            <a:fld id="{B83BF0AD-21B5-4D0B-9EE8-2884664CC3B2}" type="slidenum">
              <a:rPr lang="en-NG" smtClean="0"/>
              <a:t>‹#›</a:t>
            </a:fld>
            <a:endParaRPr lang="en-NG"/>
          </a:p>
        </p:txBody>
      </p:sp>
    </p:spTree>
    <p:extLst>
      <p:ext uri="{BB962C8B-B14F-4D97-AF65-F5344CB8AC3E}">
        <p14:creationId xmlns:p14="http://schemas.microsoft.com/office/powerpoint/2010/main" val="11184350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B235C-AAF4-70E7-464E-5049DD52BF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G"/>
          </a:p>
        </p:txBody>
      </p:sp>
      <p:sp>
        <p:nvSpPr>
          <p:cNvPr id="3" name="Text Placeholder 2">
            <a:extLst>
              <a:ext uri="{FF2B5EF4-FFF2-40B4-BE49-F238E27FC236}">
                <a16:creationId xmlns:a16="http://schemas.microsoft.com/office/drawing/2014/main" id="{15DEC058-C82C-9D47-5127-4BA733D5BF5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B406AE-1005-1DF2-B147-F4FBA7299D66}"/>
              </a:ext>
            </a:extLst>
          </p:cNvPr>
          <p:cNvSpPr>
            <a:spLocks noGrp="1"/>
          </p:cNvSpPr>
          <p:nvPr>
            <p:ph type="dt" sz="half" idx="10"/>
          </p:nvPr>
        </p:nvSpPr>
        <p:spPr/>
        <p:txBody>
          <a:bodyPr/>
          <a:lstStyle/>
          <a:p>
            <a:fld id="{D4981676-028F-4233-A00B-E7D990D56467}" type="datetimeFigureOut">
              <a:rPr lang="en-NG" smtClean="0"/>
              <a:t>09/10/2025</a:t>
            </a:fld>
            <a:endParaRPr lang="en-NG"/>
          </a:p>
        </p:txBody>
      </p:sp>
      <p:sp>
        <p:nvSpPr>
          <p:cNvPr id="5" name="Footer Placeholder 4">
            <a:extLst>
              <a:ext uri="{FF2B5EF4-FFF2-40B4-BE49-F238E27FC236}">
                <a16:creationId xmlns:a16="http://schemas.microsoft.com/office/drawing/2014/main" id="{63D91242-6343-A098-4BB2-B86E32260B8F}"/>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FAF354BF-7137-08AA-DE2D-B0F1B7B3E0C7}"/>
              </a:ext>
            </a:extLst>
          </p:cNvPr>
          <p:cNvSpPr>
            <a:spLocks noGrp="1"/>
          </p:cNvSpPr>
          <p:nvPr>
            <p:ph type="sldNum" sz="quarter" idx="12"/>
          </p:nvPr>
        </p:nvSpPr>
        <p:spPr/>
        <p:txBody>
          <a:bodyPr/>
          <a:lstStyle/>
          <a:p>
            <a:fld id="{B83BF0AD-21B5-4D0B-9EE8-2884664CC3B2}" type="slidenum">
              <a:rPr lang="en-NG" smtClean="0"/>
              <a:t>‹#›</a:t>
            </a:fld>
            <a:endParaRPr lang="en-NG"/>
          </a:p>
        </p:txBody>
      </p:sp>
    </p:spTree>
    <p:extLst>
      <p:ext uri="{BB962C8B-B14F-4D97-AF65-F5344CB8AC3E}">
        <p14:creationId xmlns:p14="http://schemas.microsoft.com/office/powerpoint/2010/main" val="418166353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781E1-7804-9348-1113-55B0645C8FB5}"/>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D1B629E8-39D5-9839-4C39-456B96A641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Content Placeholder 3">
            <a:extLst>
              <a:ext uri="{FF2B5EF4-FFF2-40B4-BE49-F238E27FC236}">
                <a16:creationId xmlns:a16="http://schemas.microsoft.com/office/drawing/2014/main" id="{0C593635-F268-6BA7-F28D-CCB56C4625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Date Placeholder 4">
            <a:extLst>
              <a:ext uri="{FF2B5EF4-FFF2-40B4-BE49-F238E27FC236}">
                <a16:creationId xmlns:a16="http://schemas.microsoft.com/office/drawing/2014/main" id="{D1C32ED7-976A-FD95-A1F5-F48A5C39FD1D}"/>
              </a:ext>
            </a:extLst>
          </p:cNvPr>
          <p:cNvSpPr>
            <a:spLocks noGrp="1"/>
          </p:cNvSpPr>
          <p:nvPr>
            <p:ph type="dt" sz="half" idx="10"/>
          </p:nvPr>
        </p:nvSpPr>
        <p:spPr/>
        <p:txBody>
          <a:bodyPr/>
          <a:lstStyle/>
          <a:p>
            <a:fld id="{D4981676-028F-4233-A00B-E7D990D56467}" type="datetimeFigureOut">
              <a:rPr lang="en-NG" smtClean="0"/>
              <a:t>09/10/2025</a:t>
            </a:fld>
            <a:endParaRPr lang="en-NG"/>
          </a:p>
        </p:txBody>
      </p:sp>
      <p:sp>
        <p:nvSpPr>
          <p:cNvPr id="6" name="Footer Placeholder 5">
            <a:extLst>
              <a:ext uri="{FF2B5EF4-FFF2-40B4-BE49-F238E27FC236}">
                <a16:creationId xmlns:a16="http://schemas.microsoft.com/office/drawing/2014/main" id="{DD634626-D139-E8D4-69C8-9B244A82B751}"/>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45C338B7-8B4B-83AB-866C-727FCC230305}"/>
              </a:ext>
            </a:extLst>
          </p:cNvPr>
          <p:cNvSpPr>
            <a:spLocks noGrp="1"/>
          </p:cNvSpPr>
          <p:nvPr>
            <p:ph type="sldNum" sz="quarter" idx="12"/>
          </p:nvPr>
        </p:nvSpPr>
        <p:spPr/>
        <p:txBody>
          <a:bodyPr/>
          <a:lstStyle/>
          <a:p>
            <a:fld id="{B83BF0AD-21B5-4D0B-9EE8-2884664CC3B2}" type="slidenum">
              <a:rPr lang="en-NG" smtClean="0"/>
              <a:t>‹#›</a:t>
            </a:fld>
            <a:endParaRPr lang="en-NG"/>
          </a:p>
        </p:txBody>
      </p:sp>
    </p:spTree>
    <p:extLst>
      <p:ext uri="{BB962C8B-B14F-4D97-AF65-F5344CB8AC3E}">
        <p14:creationId xmlns:p14="http://schemas.microsoft.com/office/powerpoint/2010/main" val="124259378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5DE1E-1466-E144-34E8-ED713099C918}"/>
              </a:ext>
            </a:extLst>
          </p:cNvPr>
          <p:cNvSpPr>
            <a:spLocks noGrp="1"/>
          </p:cNvSpPr>
          <p:nvPr>
            <p:ph type="title"/>
          </p:nvPr>
        </p:nvSpPr>
        <p:spPr>
          <a:xfrm>
            <a:off x="839788" y="365125"/>
            <a:ext cx="10515600" cy="1325563"/>
          </a:xfrm>
        </p:spPr>
        <p:txBody>
          <a:bodyPr/>
          <a:lstStyle/>
          <a:p>
            <a:r>
              <a:rPr lang="en-US"/>
              <a:t>Click to edit Master title style</a:t>
            </a:r>
            <a:endParaRPr lang="en-NG"/>
          </a:p>
        </p:txBody>
      </p:sp>
      <p:sp>
        <p:nvSpPr>
          <p:cNvPr id="3" name="Text Placeholder 2">
            <a:extLst>
              <a:ext uri="{FF2B5EF4-FFF2-40B4-BE49-F238E27FC236}">
                <a16:creationId xmlns:a16="http://schemas.microsoft.com/office/drawing/2014/main" id="{950D8BD0-C706-E43D-2105-865C414B25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2D9957-B81F-EE03-E9D6-74252DE827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Text Placeholder 4">
            <a:extLst>
              <a:ext uri="{FF2B5EF4-FFF2-40B4-BE49-F238E27FC236}">
                <a16:creationId xmlns:a16="http://schemas.microsoft.com/office/drawing/2014/main" id="{0B34D030-9B27-C32A-A65C-D7BC0B8209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047321-035B-CB1B-A5A8-1BC3319F0B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7" name="Date Placeholder 6">
            <a:extLst>
              <a:ext uri="{FF2B5EF4-FFF2-40B4-BE49-F238E27FC236}">
                <a16:creationId xmlns:a16="http://schemas.microsoft.com/office/drawing/2014/main" id="{962E5478-CBA1-C07F-7AC9-533D9E56F15A}"/>
              </a:ext>
            </a:extLst>
          </p:cNvPr>
          <p:cNvSpPr>
            <a:spLocks noGrp="1"/>
          </p:cNvSpPr>
          <p:nvPr>
            <p:ph type="dt" sz="half" idx="10"/>
          </p:nvPr>
        </p:nvSpPr>
        <p:spPr/>
        <p:txBody>
          <a:bodyPr/>
          <a:lstStyle/>
          <a:p>
            <a:fld id="{D4981676-028F-4233-A00B-E7D990D56467}" type="datetimeFigureOut">
              <a:rPr lang="en-NG" smtClean="0"/>
              <a:t>09/10/2025</a:t>
            </a:fld>
            <a:endParaRPr lang="en-NG"/>
          </a:p>
        </p:txBody>
      </p:sp>
      <p:sp>
        <p:nvSpPr>
          <p:cNvPr id="8" name="Footer Placeholder 7">
            <a:extLst>
              <a:ext uri="{FF2B5EF4-FFF2-40B4-BE49-F238E27FC236}">
                <a16:creationId xmlns:a16="http://schemas.microsoft.com/office/drawing/2014/main" id="{A7D71BBA-186E-0C5C-F8A9-2DD45DD2E536}"/>
              </a:ext>
            </a:extLst>
          </p:cNvPr>
          <p:cNvSpPr>
            <a:spLocks noGrp="1"/>
          </p:cNvSpPr>
          <p:nvPr>
            <p:ph type="ftr" sz="quarter" idx="11"/>
          </p:nvPr>
        </p:nvSpPr>
        <p:spPr/>
        <p:txBody>
          <a:bodyPr/>
          <a:lstStyle/>
          <a:p>
            <a:endParaRPr lang="en-NG"/>
          </a:p>
        </p:txBody>
      </p:sp>
      <p:sp>
        <p:nvSpPr>
          <p:cNvPr id="9" name="Slide Number Placeholder 8">
            <a:extLst>
              <a:ext uri="{FF2B5EF4-FFF2-40B4-BE49-F238E27FC236}">
                <a16:creationId xmlns:a16="http://schemas.microsoft.com/office/drawing/2014/main" id="{6848F092-5392-1C65-18B4-094A66F76EC1}"/>
              </a:ext>
            </a:extLst>
          </p:cNvPr>
          <p:cNvSpPr>
            <a:spLocks noGrp="1"/>
          </p:cNvSpPr>
          <p:nvPr>
            <p:ph type="sldNum" sz="quarter" idx="12"/>
          </p:nvPr>
        </p:nvSpPr>
        <p:spPr/>
        <p:txBody>
          <a:bodyPr/>
          <a:lstStyle/>
          <a:p>
            <a:fld id="{B83BF0AD-21B5-4D0B-9EE8-2884664CC3B2}" type="slidenum">
              <a:rPr lang="en-NG" smtClean="0"/>
              <a:t>‹#›</a:t>
            </a:fld>
            <a:endParaRPr lang="en-NG"/>
          </a:p>
        </p:txBody>
      </p:sp>
    </p:spTree>
    <p:extLst>
      <p:ext uri="{BB962C8B-B14F-4D97-AF65-F5344CB8AC3E}">
        <p14:creationId xmlns:p14="http://schemas.microsoft.com/office/powerpoint/2010/main" val="396593918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8ADBA-9B76-7FF5-70EB-95459DFC7161}"/>
              </a:ext>
            </a:extLst>
          </p:cNvPr>
          <p:cNvSpPr>
            <a:spLocks noGrp="1"/>
          </p:cNvSpPr>
          <p:nvPr>
            <p:ph type="title"/>
          </p:nvPr>
        </p:nvSpPr>
        <p:spPr/>
        <p:txBody>
          <a:bodyPr/>
          <a:lstStyle/>
          <a:p>
            <a:r>
              <a:rPr lang="en-US"/>
              <a:t>Click to edit Master title style</a:t>
            </a:r>
            <a:endParaRPr lang="en-NG"/>
          </a:p>
        </p:txBody>
      </p:sp>
      <p:sp>
        <p:nvSpPr>
          <p:cNvPr id="3" name="Date Placeholder 2">
            <a:extLst>
              <a:ext uri="{FF2B5EF4-FFF2-40B4-BE49-F238E27FC236}">
                <a16:creationId xmlns:a16="http://schemas.microsoft.com/office/drawing/2014/main" id="{E12A0610-2E76-2E8B-3372-594ADC7F2C3F}"/>
              </a:ext>
            </a:extLst>
          </p:cNvPr>
          <p:cNvSpPr>
            <a:spLocks noGrp="1"/>
          </p:cNvSpPr>
          <p:nvPr>
            <p:ph type="dt" sz="half" idx="10"/>
          </p:nvPr>
        </p:nvSpPr>
        <p:spPr/>
        <p:txBody>
          <a:bodyPr/>
          <a:lstStyle/>
          <a:p>
            <a:fld id="{D4981676-028F-4233-A00B-E7D990D56467}" type="datetimeFigureOut">
              <a:rPr lang="en-NG" smtClean="0"/>
              <a:t>09/10/2025</a:t>
            </a:fld>
            <a:endParaRPr lang="en-NG"/>
          </a:p>
        </p:txBody>
      </p:sp>
      <p:sp>
        <p:nvSpPr>
          <p:cNvPr id="4" name="Footer Placeholder 3">
            <a:extLst>
              <a:ext uri="{FF2B5EF4-FFF2-40B4-BE49-F238E27FC236}">
                <a16:creationId xmlns:a16="http://schemas.microsoft.com/office/drawing/2014/main" id="{5D662F4B-B334-1DBA-D9DC-43E4F2A1C3EB}"/>
              </a:ext>
            </a:extLst>
          </p:cNvPr>
          <p:cNvSpPr>
            <a:spLocks noGrp="1"/>
          </p:cNvSpPr>
          <p:nvPr>
            <p:ph type="ftr" sz="quarter" idx="11"/>
          </p:nvPr>
        </p:nvSpPr>
        <p:spPr/>
        <p:txBody>
          <a:bodyPr/>
          <a:lstStyle/>
          <a:p>
            <a:endParaRPr lang="en-NG"/>
          </a:p>
        </p:txBody>
      </p:sp>
      <p:sp>
        <p:nvSpPr>
          <p:cNvPr id="5" name="Slide Number Placeholder 4">
            <a:extLst>
              <a:ext uri="{FF2B5EF4-FFF2-40B4-BE49-F238E27FC236}">
                <a16:creationId xmlns:a16="http://schemas.microsoft.com/office/drawing/2014/main" id="{79703F90-D1C6-D5B1-3545-134BA2821B92}"/>
              </a:ext>
            </a:extLst>
          </p:cNvPr>
          <p:cNvSpPr>
            <a:spLocks noGrp="1"/>
          </p:cNvSpPr>
          <p:nvPr>
            <p:ph type="sldNum" sz="quarter" idx="12"/>
          </p:nvPr>
        </p:nvSpPr>
        <p:spPr/>
        <p:txBody>
          <a:bodyPr/>
          <a:lstStyle/>
          <a:p>
            <a:fld id="{B83BF0AD-21B5-4D0B-9EE8-2884664CC3B2}" type="slidenum">
              <a:rPr lang="en-NG" smtClean="0"/>
              <a:t>‹#›</a:t>
            </a:fld>
            <a:endParaRPr lang="en-NG"/>
          </a:p>
        </p:txBody>
      </p:sp>
    </p:spTree>
    <p:extLst>
      <p:ext uri="{BB962C8B-B14F-4D97-AF65-F5344CB8AC3E}">
        <p14:creationId xmlns:p14="http://schemas.microsoft.com/office/powerpoint/2010/main" val="173608116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1BB42B-673C-BD21-A8B9-434165680440}"/>
              </a:ext>
            </a:extLst>
          </p:cNvPr>
          <p:cNvSpPr>
            <a:spLocks noGrp="1"/>
          </p:cNvSpPr>
          <p:nvPr>
            <p:ph type="dt" sz="half" idx="10"/>
          </p:nvPr>
        </p:nvSpPr>
        <p:spPr/>
        <p:txBody>
          <a:bodyPr/>
          <a:lstStyle/>
          <a:p>
            <a:fld id="{D4981676-028F-4233-A00B-E7D990D56467}" type="datetimeFigureOut">
              <a:rPr lang="en-NG" smtClean="0"/>
              <a:t>09/10/2025</a:t>
            </a:fld>
            <a:endParaRPr lang="en-NG"/>
          </a:p>
        </p:txBody>
      </p:sp>
      <p:sp>
        <p:nvSpPr>
          <p:cNvPr id="3" name="Footer Placeholder 2">
            <a:extLst>
              <a:ext uri="{FF2B5EF4-FFF2-40B4-BE49-F238E27FC236}">
                <a16:creationId xmlns:a16="http://schemas.microsoft.com/office/drawing/2014/main" id="{B4FC3F02-6EFC-9A00-97FB-5EF2B3EB8876}"/>
              </a:ext>
            </a:extLst>
          </p:cNvPr>
          <p:cNvSpPr>
            <a:spLocks noGrp="1"/>
          </p:cNvSpPr>
          <p:nvPr>
            <p:ph type="ftr" sz="quarter" idx="11"/>
          </p:nvPr>
        </p:nvSpPr>
        <p:spPr/>
        <p:txBody>
          <a:bodyPr/>
          <a:lstStyle/>
          <a:p>
            <a:endParaRPr lang="en-NG"/>
          </a:p>
        </p:txBody>
      </p:sp>
      <p:sp>
        <p:nvSpPr>
          <p:cNvPr id="4" name="Slide Number Placeholder 3">
            <a:extLst>
              <a:ext uri="{FF2B5EF4-FFF2-40B4-BE49-F238E27FC236}">
                <a16:creationId xmlns:a16="http://schemas.microsoft.com/office/drawing/2014/main" id="{C4737A95-C9BE-CF22-6A08-86EFEA91DAAA}"/>
              </a:ext>
            </a:extLst>
          </p:cNvPr>
          <p:cNvSpPr>
            <a:spLocks noGrp="1"/>
          </p:cNvSpPr>
          <p:nvPr>
            <p:ph type="sldNum" sz="quarter" idx="12"/>
          </p:nvPr>
        </p:nvSpPr>
        <p:spPr/>
        <p:txBody>
          <a:bodyPr/>
          <a:lstStyle/>
          <a:p>
            <a:fld id="{B83BF0AD-21B5-4D0B-9EE8-2884664CC3B2}" type="slidenum">
              <a:rPr lang="en-NG" smtClean="0"/>
              <a:t>‹#›</a:t>
            </a:fld>
            <a:endParaRPr lang="en-NG"/>
          </a:p>
        </p:txBody>
      </p:sp>
    </p:spTree>
    <p:extLst>
      <p:ext uri="{BB962C8B-B14F-4D97-AF65-F5344CB8AC3E}">
        <p14:creationId xmlns:p14="http://schemas.microsoft.com/office/powerpoint/2010/main" val="345134743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6B954-858D-FAD6-2CF1-6A3461815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Content Placeholder 2">
            <a:extLst>
              <a:ext uri="{FF2B5EF4-FFF2-40B4-BE49-F238E27FC236}">
                <a16:creationId xmlns:a16="http://schemas.microsoft.com/office/drawing/2014/main" id="{9FAACF2E-E43A-0EA4-D713-609B33C0B5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Text Placeholder 3">
            <a:extLst>
              <a:ext uri="{FF2B5EF4-FFF2-40B4-BE49-F238E27FC236}">
                <a16:creationId xmlns:a16="http://schemas.microsoft.com/office/drawing/2014/main" id="{B8E47CD9-525E-1A77-7697-334729FAB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6E943-88F5-C6AF-76C2-8A62886E3745}"/>
              </a:ext>
            </a:extLst>
          </p:cNvPr>
          <p:cNvSpPr>
            <a:spLocks noGrp="1"/>
          </p:cNvSpPr>
          <p:nvPr>
            <p:ph type="dt" sz="half" idx="10"/>
          </p:nvPr>
        </p:nvSpPr>
        <p:spPr/>
        <p:txBody>
          <a:bodyPr/>
          <a:lstStyle/>
          <a:p>
            <a:fld id="{D4981676-028F-4233-A00B-E7D990D56467}" type="datetimeFigureOut">
              <a:rPr lang="en-NG" smtClean="0"/>
              <a:t>09/10/2025</a:t>
            </a:fld>
            <a:endParaRPr lang="en-NG"/>
          </a:p>
        </p:txBody>
      </p:sp>
      <p:sp>
        <p:nvSpPr>
          <p:cNvPr id="6" name="Footer Placeholder 5">
            <a:extLst>
              <a:ext uri="{FF2B5EF4-FFF2-40B4-BE49-F238E27FC236}">
                <a16:creationId xmlns:a16="http://schemas.microsoft.com/office/drawing/2014/main" id="{5A5AB77C-DCEA-7C56-BA57-09D8FE5F1194}"/>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661B4516-075D-9B83-58C5-29AC3A72FD61}"/>
              </a:ext>
            </a:extLst>
          </p:cNvPr>
          <p:cNvSpPr>
            <a:spLocks noGrp="1"/>
          </p:cNvSpPr>
          <p:nvPr>
            <p:ph type="sldNum" sz="quarter" idx="12"/>
          </p:nvPr>
        </p:nvSpPr>
        <p:spPr/>
        <p:txBody>
          <a:bodyPr/>
          <a:lstStyle/>
          <a:p>
            <a:fld id="{B83BF0AD-21B5-4D0B-9EE8-2884664CC3B2}" type="slidenum">
              <a:rPr lang="en-NG" smtClean="0"/>
              <a:t>‹#›</a:t>
            </a:fld>
            <a:endParaRPr lang="en-NG"/>
          </a:p>
        </p:txBody>
      </p:sp>
    </p:spTree>
    <p:extLst>
      <p:ext uri="{BB962C8B-B14F-4D97-AF65-F5344CB8AC3E}">
        <p14:creationId xmlns:p14="http://schemas.microsoft.com/office/powerpoint/2010/main" val="40127821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5289E-92A7-CDCB-33F0-E513F967ED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Picture Placeholder 2">
            <a:extLst>
              <a:ext uri="{FF2B5EF4-FFF2-40B4-BE49-F238E27FC236}">
                <a16:creationId xmlns:a16="http://schemas.microsoft.com/office/drawing/2014/main" id="{F37F2EBB-E1F2-49D8-39A1-6CBC5D6619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G"/>
          </a:p>
        </p:txBody>
      </p:sp>
      <p:sp>
        <p:nvSpPr>
          <p:cNvPr id="4" name="Text Placeholder 3">
            <a:extLst>
              <a:ext uri="{FF2B5EF4-FFF2-40B4-BE49-F238E27FC236}">
                <a16:creationId xmlns:a16="http://schemas.microsoft.com/office/drawing/2014/main" id="{44D6B91E-19C1-B8DF-0A90-9363C8978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8AB3ED-7CA2-8696-33F6-F530587D3BEF}"/>
              </a:ext>
            </a:extLst>
          </p:cNvPr>
          <p:cNvSpPr>
            <a:spLocks noGrp="1"/>
          </p:cNvSpPr>
          <p:nvPr>
            <p:ph type="dt" sz="half" idx="10"/>
          </p:nvPr>
        </p:nvSpPr>
        <p:spPr/>
        <p:txBody>
          <a:bodyPr/>
          <a:lstStyle/>
          <a:p>
            <a:fld id="{D4981676-028F-4233-A00B-E7D990D56467}" type="datetimeFigureOut">
              <a:rPr lang="en-NG" smtClean="0"/>
              <a:t>09/10/2025</a:t>
            </a:fld>
            <a:endParaRPr lang="en-NG"/>
          </a:p>
        </p:txBody>
      </p:sp>
      <p:sp>
        <p:nvSpPr>
          <p:cNvPr id="6" name="Footer Placeholder 5">
            <a:extLst>
              <a:ext uri="{FF2B5EF4-FFF2-40B4-BE49-F238E27FC236}">
                <a16:creationId xmlns:a16="http://schemas.microsoft.com/office/drawing/2014/main" id="{61C37D94-2FC3-3395-BFB8-2CB6881099A2}"/>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BAD95EC1-C55B-406A-7F98-AAE447F43BA0}"/>
              </a:ext>
            </a:extLst>
          </p:cNvPr>
          <p:cNvSpPr>
            <a:spLocks noGrp="1"/>
          </p:cNvSpPr>
          <p:nvPr>
            <p:ph type="sldNum" sz="quarter" idx="12"/>
          </p:nvPr>
        </p:nvSpPr>
        <p:spPr/>
        <p:txBody>
          <a:bodyPr/>
          <a:lstStyle/>
          <a:p>
            <a:fld id="{B83BF0AD-21B5-4D0B-9EE8-2884664CC3B2}" type="slidenum">
              <a:rPr lang="en-NG" smtClean="0"/>
              <a:t>‹#›</a:t>
            </a:fld>
            <a:endParaRPr lang="en-NG"/>
          </a:p>
        </p:txBody>
      </p:sp>
    </p:spTree>
    <p:extLst>
      <p:ext uri="{BB962C8B-B14F-4D97-AF65-F5344CB8AC3E}">
        <p14:creationId xmlns:p14="http://schemas.microsoft.com/office/powerpoint/2010/main" val="235016648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23104D-3C7B-6204-8735-4A457FA6F0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G"/>
          </a:p>
        </p:txBody>
      </p:sp>
      <p:sp>
        <p:nvSpPr>
          <p:cNvPr id="3" name="Text Placeholder 2">
            <a:extLst>
              <a:ext uri="{FF2B5EF4-FFF2-40B4-BE49-F238E27FC236}">
                <a16:creationId xmlns:a16="http://schemas.microsoft.com/office/drawing/2014/main" id="{66B5BDD9-578F-EC93-5B28-3EC9A8D7A1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25D23D2F-D04E-304D-5762-E0352E0A12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4981676-028F-4233-A00B-E7D990D56467}" type="datetimeFigureOut">
              <a:rPr lang="en-NG" smtClean="0"/>
              <a:t>09/10/2025</a:t>
            </a:fld>
            <a:endParaRPr lang="en-NG"/>
          </a:p>
        </p:txBody>
      </p:sp>
      <p:sp>
        <p:nvSpPr>
          <p:cNvPr id="5" name="Footer Placeholder 4">
            <a:extLst>
              <a:ext uri="{FF2B5EF4-FFF2-40B4-BE49-F238E27FC236}">
                <a16:creationId xmlns:a16="http://schemas.microsoft.com/office/drawing/2014/main" id="{176B3481-5789-0FCD-1C93-7940F0C3A6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G"/>
          </a:p>
        </p:txBody>
      </p:sp>
      <p:sp>
        <p:nvSpPr>
          <p:cNvPr id="6" name="Slide Number Placeholder 5">
            <a:extLst>
              <a:ext uri="{FF2B5EF4-FFF2-40B4-BE49-F238E27FC236}">
                <a16:creationId xmlns:a16="http://schemas.microsoft.com/office/drawing/2014/main" id="{0ADFC23F-207B-A8E5-5712-01BC4FB888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3BF0AD-21B5-4D0B-9EE8-2884664CC3B2}" type="slidenum">
              <a:rPr lang="en-NG" smtClean="0"/>
              <a:t>‹#›</a:t>
            </a:fld>
            <a:endParaRPr lang="en-NG"/>
          </a:p>
        </p:txBody>
      </p:sp>
    </p:spTree>
    <p:extLst>
      <p:ext uri="{BB962C8B-B14F-4D97-AF65-F5344CB8AC3E}">
        <p14:creationId xmlns:p14="http://schemas.microsoft.com/office/powerpoint/2010/main" val="383906088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8.jpeg"/><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9.png"/><Relationship Id="rId7" Type="http://schemas.openxmlformats.org/officeDocument/2006/relationships/diagramColors" Target="../diagrams/colors7.xml"/><Relationship Id="rId2" Type="http://schemas.openxmlformats.org/officeDocument/2006/relationships/image" Target="../media/image20.png"/><Relationship Id="rId1" Type="http://schemas.openxmlformats.org/officeDocument/2006/relationships/slideLayout" Target="../slideLayouts/slideLayout9.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2.png"/><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svg"/><Relationship Id="rId7" Type="http://schemas.openxmlformats.org/officeDocument/2006/relationships/diagramColors" Target="../diagrams/colors4.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diagramLayout" Target="../diagrams/layout5.xml"/><Relationship Id="rId7" Type="http://schemas.openxmlformats.org/officeDocument/2006/relationships/image" Target="../media/image15.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chart" Target="../charts/chart1.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6465E1-9071-6E53-3F09-5F7A24890165}"/>
              </a:ext>
            </a:extLst>
          </p:cNvPr>
          <p:cNvSpPr>
            <a:spLocks noGrp="1"/>
          </p:cNvSpPr>
          <p:nvPr>
            <p:ph type="ctrTitle"/>
          </p:nvPr>
        </p:nvSpPr>
        <p:spPr>
          <a:xfrm>
            <a:off x="3073205" y="2777880"/>
            <a:ext cx="6045589" cy="775845"/>
          </a:xfrm>
        </p:spPr>
        <p:txBody>
          <a:bodyPr anchor="b">
            <a:normAutofit fontScale="90000"/>
          </a:bodyPr>
          <a:lstStyle/>
          <a:p>
            <a:r>
              <a:rPr lang="en-NG" sz="4000" b="1" dirty="0">
                <a:solidFill>
                  <a:schemeClr val="tx2"/>
                </a:solidFill>
              </a:rPr>
              <a:t>Nigeria ASN Analysis 2025</a:t>
            </a:r>
            <a:br>
              <a:rPr lang="en-NG" sz="2200" dirty="0">
                <a:solidFill>
                  <a:schemeClr val="tx2"/>
                </a:solidFill>
              </a:rPr>
            </a:br>
            <a:endParaRPr lang="en-NG" sz="2200" dirty="0">
              <a:solidFill>
                <a:schemeClr val="tx2"/>
              </a:solidFill>
            </a:endParaRPr>
          </a:p>
        </p:txBody>
      </p:sp>
      <p:sp>
        <p:nvSpPr>
          <p:cNvPr id="8" name="Subtitle 7">
            <a:extLst>
              <a:ext uri="{FF2B5EF4-FFF2-40B4-BE49-F238E27FC236}">
                <a16:creationId xmlns:a16="http://schemas.microsoft.com/office/drawing/2014/main" id="{F50B8CCF-3D8E-8F88-DE69-F59B087E4F6F}"/>
              </a:ext>
            </a:extLst>
          </p:cNvPr>
          <p:cNvSpPr>
            <a:spLocks noGrp="1"/>
          </p:cNvSpPr>
          <p:nvPr>
            <p:ph type="subTitle" idx="1"/>
          </p:nvPr>
        </p:nvSpPr>
        <p:spPr>
          <a:xfrm>
            <a:off x="2965721" y="3629655"/>
            <a:ext cx="6260558" cy="187074"/>
          </a:xfrm>
        </p:spPr>
        <p:txBody>
          <a:bodyPr anchor="ctr">
            <a:normAutofit fontScale="25000" lnSpcReduction="20000"/>
          </a:bodyPr>
          <a:lstStyle/>
          <a:p>
            <a:r>
              <a:rPr lang="en-US" sz="9600" dirty="0">
                <a:solidFill>
                  <a:schemeClr val="tx2"/>
                </a:solidFill>
              </a:rPr>
              <a:t>Insights into Network Growth, Distribution, and Connectivity Trends</a:t>
            </a:r>
          </a:p>
          <a:p>
            <a:endParaRPr lang="en-NG" sz="500" dirty="0">
              <a:solidFill>
                <a:schemeClr val="tx2"/>
              </a:solidFill>
            </a:endParaRPr>
          </a:p>
        </p:txBody>
      </p:sp>
      <p:grpSp>
        <p:nvGrpSpPr>
          <p:cNvPr id="16" name="Group 15">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22" name="Freeform: Shape 21">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1" name="Freeform: Shape 20">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a16="http://schemas.microsoft.com/office/drawing/2014/main" id="{41B3FF12-F599-EB73-0885-4489505802B5}"/>
              </a:ext>
            </a:extLst>
          </p:cNvPr>
          <p:cNvPicPr>
            <a:picLocks noChangeAspect="1"/>
          </p:cNvPicPr>
          <p:nvPr/>
        </p:nvPicPr>
        <p:blipFill>
          <a:blip r:embed="rId2"/>
          <a:stretch>
            <a:fillRect/>
          </a:stretch>
        </p:blipFill>
        <p:spPr>
          <a:xfrm>
            <a:off x="5094113" y="596048"/>
            <a:ext cx="2005328" cy="1770578"/>
          </a:xfrm>
          <a:prstGeom prst="rect">
            <a:avLst/>
          </a:prstGeom>
        </p:spPr>
      </p:pic>
      <p:grpSp>
        <p:nvGrpSpPr>
          <p:cNvPr id="44" name="Group 43">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45" name="Freeform: Shape 44">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ubtitle 2">
            <a:extLst>
              <a:ext uri="{FF2B5EF4-FFF2-40B4-BE49-F238E27FC236}">
                <a16:creationId xmlns:a16="http://schemas.microsoft.com/office/drawing/2014/main" id="{8F5C6DFD-ACB5-6979-3469-3E61A5D7FB49}"/>
              </a:ext>
            </a:extLst>
          </p:cNvPr>
          <p:cNvSpPr txBox="1">
            <a:spLocks/>
          </p:cNvSpPr>
          <p:nvPr/>
        </p:nvSpPr>
        <p:spPr>
          <a:xfrm>
            <a:off x="1251858" y="4679724"/>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NG" dirty="0"/>
          </a:p>
        </p:txBody>
      </p:sp>
      <p:sp>
        <p:nvSpPr>
          <p:cNvPr id="5" name="Subtitle 7">
            <a:extLst>
              <a:ext uri="{FF2B5EF4-FFF2-40B4-BE49-F238E27FC236}">
                <a16:creationId xmlns:a16="http://schemas.microsoft.com/office/drawing/2014/main" id="{14C70580-F2CD-B229-8D6B-C331B11029E0}"/>
              </a:ext>
            </a:extLst>
          </p:cNvPr>
          <p:cNvSpPr txBox="1">
            <a:spLocks/>
          </p:cNvSpPr>
          <p:nvPr/>
        </p:nvSpPr>
        <p:spPr>
          <a:xfrm>
            <a:off x="4249921" y="4760956"/>
            <a:ext cx="3691847" cy="1243913"/>
          </a:xfrm>
          <a:prstGeom prst="rect">
            <a:avLst/>
          </a:prstGeom>
        </p:spPr>
        <p:txBody>
          <a:bodyPr vert="horz" lIns="91440" tIns="45720" rIns="91440" bIns="45720" rtlCol="0" anchor="ctr">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0" dirty="0"/>
              <a:t>Courtesy of:</a:t>
            </a:r>
          </a:p>
          <a:p>
            <a:r>
              <a:rPr lang="en-US" sz="9600" b="1" dirty="0"/>
              <a:t>Raphael .S. Iloka</a:t>
            </a:r>
          </a:p>
          <a:p>
            <a:r>
              <a:rPr lang="en-US" sz="6400" i="1" dirty="0">
                <a:solidFill>
                  <a:schemeClr val="tx2"/>
                </a:solidFill>
              </a:rPr>
              <a:t>Manager</a:t>
            </a:r>
          </a:p>
          <a:p>
            <a:r>
              <a:rPr lang="en-US" sz="6400" i="1" dirty="0">
                <a:solidFill>
                  <a:schemeClr val="tx2"/>
                </a:solidFill>
              </a:rPr>
              <a:t>[Sales and Marketing, IXPN]</a:t>
            </a:r>
          </a:p>
          <a:p>
            <a:endParaRPr lang="en-US" sz="9600" b="1" dirty="0">
              <a:solidFill>
                <a:schemeClr val="tx2"/>
              </a:solidFill>
            </a:endParaRPr>
          </a:p>
          <a:p>
            <a:r>
              <a:rPr lang="en-US" sz="6400" b="1" dirty="0">
                <a:solidFill>
                  <a:schemeClr val="tx2"/>
                </a:solidFill>
              </a:rPr>
              <a:t>Date: 16</a:t>
            </a:r>
            <a:r>
              <a:rPr lang="en-US" sz="6400" b="1" baseline="30000" dirty="0">
                <a:solidFill>
                  <a:schemeClr val="tx2"/>
                </a:solidFill>
              </a:rPr>
              <a:t>th</a:t>
            </a:r>
            <a:r>
              <a:rPr lang="en-US" sz="6400" b="1" dirty="0">
                <a:solidFill>
                  <a:schemeClr val="tx2"/>
                </a:solidFill>
              </a:rPr>
              <a:t> October 2025</a:t>
            </a:r>
          </a:p>
          <a:p>
            <a:endParaRPr lang="en-NG" sz="500" dirty="0">
              <a:solidFill>
                <a:schemeClr val="tx2"/>
              </a:solidFill>
            </a:endParaRPr>
          </a:p>
        </p:txBody>
      </p:sp>
    </p:spTree>
    <p:extLst>
      <p:ext uri="{BB962C8B-B14F-4D97-AF65-F5344CB8AC3E}">
        <p14:creationId xmlns:p14="http://schemas.microsoft.com/office/powerpoint/2010/main" val="151265500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18276" y="729523"/>
            <a:ext cx="6858000" cy="5398953"/>
          </a:xfrm>
          <a:prstGeom prst="rect">
            <a:avLst/>
          </a:prstGeom>
          <a:ln>
            <a:noFill/>
          </a:ln>
          <a:effectLst>
            <a:outerShdw blurRad="419100" dist="152400" sx="94000" sy="94000" algn="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9C97E3-2CF9-21F9-21A7-E36557F6CD0A}"/>
              </a:ext>
            </a:extLst>
          </p:cNvPr>
          <p:cNvSpPr>
            <a:spLocks noGrp="1"/>
          </p:cNvSpPr>
          <p:nvPr>
            <p:ph type="title"/>
          </p:nvPr>
        </p:nvSpPr>
        <p:spPr>
          <a:xfrm>
            <a:off x="3396382" y="697483"/>
            <a:ext cx="5398954" cy="639870"/>
          </a:xfrm>
        </p:spPr>
        <p:txBody>
          <a:bodyPr vert="horz" lIns="91440" tIns="45720" rIns="91440" bIns="45720" rtlCol="0" anchor="t">
            <a:normAutofit/>
          </a:bodyPr>
          <a:lstStyle/>
          <a:p>
            <a:pPr algn="ctr"/>
            <a:r>
              <a:rPr lang="en-US" sz="2400" b="1" kern="1200" dirty="0">
                <a:solidFill>
                  <a:schemeClr val="tx1"/>
                </a:solidFill>
                <a:latin typeface="+mj-lt"/>
                <a:ea typeface="+mj-ea"/>
                <a:cs typeface="+mj-cs"/>
              </a:rPr>
              <a:t>New ASN Allocation 2025</a:t>
            </a:r>
          </a:p>
        </p:txBody>
      </p:sp>
      <p:sp>
        <p:nvSpPr>
          <p:cNvPr id="23" name="Text Placeholder 3">
            <a:extLst>
              <a:ext uri="{FF2B5EF4-FFF2-40B4-BE49-F238E27FC236}">
                <a16:creationId xmlns:a16="http://schemas.microsoft.com/office/drawing/2014/main" id="{56754760-091A-441B-3DE9-A21F70E0A5C5}"/>
              </a:ext>
            </a:extLst>
          </p:cNvPr>
          <p:cNvSpPr>
            <a:spLocks noGrp="1"/>
          </p:cNvSpPr>
          <p:nvPr>
            <p:ph type="body" sz="half" idx="2"/>
          </p:nvPr>
        </p:nvSpPr>
        <p:spPr>
          <a:xfrm>
            <a:off x="1339065" y="1605827"/>
            <a:ext cx="3746643" cy="4243228"/>
          </a:xfrm>
        </p:spPr>
        <p:txBody>
          <a:bodyPr vert="horz" lIns="91440" tIns="45720" rIns="91440" bIns="45720" rtlCol="0" anchor="ctr">
            <a:normAutofit fontScale="85000" lnSpcReduction="20000"/>
          </a:bodyPr>
          <a:lstStyle/>
          <a:p>
            <a:pPr indent="-228600">
              <a:buFont typeface="Arial" panose="020B0604020202020204" pitchFamily="34" charset="0"/>
              <a:buChar char="•"/>
            </a:pPr>
            <a:r>
              <a:rPr lang="en-US" sz="2000" b="1" dirty="0"/>
              <a:t>Total new ASNs allocated: 15</a:t>
            </a:r>
          </a:p>
          <a:p>
            <a:pPr indent="-228600">
              <a:buFont typeface="Arial" panose="020B0604020202020204" pitchFamily="34" charset="0"/>
              <a:buChar char="•"/>
            </a:pPr>
            <a:r>
              <a:rPr lang="en-US" sz="2000" b="1" dirty="0"/>
              <a:t>Breakdown by Network Category:</a:t>
            </a:r>
          </a:p>
          <a:p>
            <a:pPr indent="-228600">
              <a:buFont typeface="Arial" panose="020B0604020202020204" pitchFamily="34" charset="0"/>
              <a:buChar char="•"/>
            </a:pPr>
            <a:r>
              <a:rPr lang="en-US" sz="2000" dirty="0"/>
              <a:t>ISPs (Internet Service Providers): </a:t>
            </a:r>
            <a:r>
              <a:rPr lang="en-US" sz="2000" b="1" dirty="0"/>
              <a:t>5</a:t>
            </a:r>
          </a:p>
          <a:p>
            <a:pPr indent="-228600">
              <a:buFont typeface="Arial" panose="020B0604020202020204" pitchFamily="34" charset="0"/>
              <a:buChar char="•"/>
            </a:pPr>
            <a:r>
              <a:rPr lang="en-US" sz="2000" dirty="0"/>
              <a:t>ENs (Enterprise Networks): </a:t>
            </a:r>
            <a:r>
              <a:rPr lang="en-US" sz="2000" b="1" dirty="0"/>
              <a:t>4</a:t>
            </a:r>
          </a:p>
          <a:p>
            <a:pPr indent="-228600">
              <a:buFont typeface="Arial" panose="020B0604020202020204" pitchFamily="34" charset="0"/>
              <a:buChar char="•"/>
            </a:pPr>
            <a:r>
              <a:rPr lang="en-US" sz="2000" dirty="0"/>
              <a:t>FIs (Financial Institutions): </a:t>
            </a:r>
            <a:r>
              <a:rPr lang="en-US" sz="2000" b="1" dirty="0"/>
              <a:t>3</a:t>
            </a:r>
          </a:p>
          <a:p>
            <a:pPr indent="-228600">
              <a:buFont typeface="Arial" panose="020B0604020202020204" pitchFamily="34" charset="0"/>
              <a:buChar char="•"/>
            </a:pPr>
            <a:r>
              <a:rPr lang="en-US" sz="2000" dirty="0"/>
              <a:t>EI (Educational Institutions): </a:t>
            </a:r>
            <a:r>
              <a:rPr lang="en-US" sz="2000" b="1" dirty="0"/>
              <a:t>1</a:t>
            </a:r>
          </a:p>
          <a:p>
            <a:pPr indent="-228600">
              <a:buFont typeface="Arial" panose="020B0604020202020204" pitchFamily="34" charset="0"/>
              <a:buChar char="•"/>
            </a:pPr>
            <a:r>
              <a:rPr lang="en-US" sz="2000" dirty="0"/>
              <a:t>Others: </a:t>
            </a:r>
            <a:r>
              <a:rPr lang="en-US" sz="2000" b="1" dirty="0"/>
              <a:t>2</a:t>
            </a:r>
          </a:p>
          <a:p>
            <a:endParaRPr lang="en-US" sz="2000" b="1" dirty="0"/>
          </a:p>
          <a:p>
            <a:pPr indent="-228600">
              <a:buFont typeface="Arial" panose="020B0604020202020204" pitchFamily="34" charset="0"/>
              <a:buChar char="•"/>
            </a:pPr>
            <a:r>
              <a:rPr lang="en-US" sz="2000" b="1" dirty="0"/>
              <a:t>Breakdown by location: 15</a:t>
            </a:r>
          </a:p>
          <a:p>
            <a:pPr indent="-228600">
              <a:buFont typeface="Arial" panose="020B0604020202020204" pitchFamily="34" charset="0"/>
              <a:buChar char="•"/>
            </a:pPr>
            <a:r>
              <a:rPr lang="en-US" sz="2000" dirty="0"/>
              <a:t>Lagos: </a:t>
            </a:r>
            <a:r>
              <a:rPr lang="en-US" sz="2000" b="1" dirty="0"/>
              <a:t>8</a:t>
            </a:r>
          </a:p>
          <a:p>
            <a:pPr indent="-228600">
              <a:buFont typeface="Arial" panose="020B0604020202020204" pitchFamily="34" charset="0"/>
              <a:buChar char="•"/>
            </a:pPr>
            <a:r>
              <a:rPr lang="en-US" sz="2000" dirty="0"/>
              <a:t>Abuja: </a:t>
            </a:r>
            <a:r>
              <a:rPr lang="en-US" sz="2000" b="1" dirty="0"/>
              <a:t>4</a:t>
            </a:r>
          </a:p>
          <a:p>
            <a:pPr indent="-228600">
              <a:buFont typeface="Arial" panose="020B0604020202020204" pitchFamily="34" charset="0"/>
              <a:buChar char="•"/>
            </a:pPr>
            <a:r>
              <a:rPr lang="en-US" sz="2000" dirty="0"/>
              <a:t>Rivers: </a:t>
            </a:r>
            <a:r>
              <a:rPr lang="en-US" sz="2000" b="1" dirty="0"/>
              <a:t>2</a:t>
            </a:r>
          </a:p>
          <a:p>
            <a:pPr indent="-228600">
              <a:buFont typeface="Arial" panose="020B0604020202020204" pitchFamily="34" charset="0"/>
              <a:buChar char="•"/>
            </a:pPr>
            <a:r>
              <a:rPr lang="en-US" sz="2000" dirty="0"/>
              <a:t>Oyo: </a:t>
            </a:r>
            <a:r>
              <a:rPr lang="en-US" sz="2000" b="1" dirty="0"/>
              <a:t>1</a:t>
            </a:r>
          </a:p>
        </p:txBody>
      </p:sp>
      <p:graphicFrame>
        <p:nvGraphicFramePr>
          <p:cNvPr id="7" name="Chart 6">
            <a:extLst>
              <a:ext uri="{FF2B5EF4-FFF2-40B4-BE49-F238E27FC236}">
                <a16:creationId xmlns:a16="http://schemas.microsoft.com/office/drawing/2014/main" id="{D3FF5E4B-9FA7-21FE-BB65-90DDB44F90C7}"/>
              </a:ext>
            </a:extLst>
          </p:cNvPr>
          <p:cNvGraphicFramePr/>
          <p:nvPr>
            <p:extLst>
              <p:ext uri="{D42A27DB-BD31-4B8C-83A1-F6EECF244321}">
                <p14:modId xmlns:p14="http://schemas.microsoft.com/office/powerpoint/2010/main" val="3631843399"/>
              </p:ext>
            </p:extLst>
          </p:nvPr>
        </p:nvGraphicFramePr>
        <p:xfrm>
          <a:off x="5739086" y="1551397"/>
          <a:ext cx="5398954" cy="4243228"/>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BF255085-DA95-2345-584A-E37B28543EB4}"/>
              </a:ext>
            </a:extLst>
          </p:cNvPr>
          <p:cNvPicPr>
            <a:picLocks noChangeAspect="1"/>
          </p:cNvPicPr>
          <p:nvPr/>
        </p:nvPicPr>
        <p:blipFill>
          <a:blip r:embed="rId3"/>
          <a:stretch>
            <a:fillRect/>
          </a:stretch>
        </p:blipFill>
        <p:spPr>
          <a:xfrm>
            <a:off x="375814" y="624425"/>
            <a:ext cx="963251" cy="877900"/>
          </a:xfrm>
          <a:prstGeom prst="rect">
            <a:avLst/>
          </a:prstGeom>
        </p:spPr>
      </p:pic>
    </p:spTree>
    <p:extLst>
      <p:ext uri="{BB962C8B-B14F-4D97-AF65-F5344CB8AC3E}">
        <p14:creationId xmlns:p14="http://schemas.microsoft.com/office/powerpoint/2010/main" val="349982317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32080-89B9-B834-C738-39D89741513A}"/>
              </a:ext>
            </a:extLst>
          </p:cNvPr>
          <p:cNvSpPr>
            <a:spLocks noGrp="1"/>
          </p:cNvSpPr>
          <p:nvPr>
            <p:ph type="title"/>
          </p:nvPr>
        </p:nvSpPr>
        <p:spPr>
          <a:xfrm>
            <a:off x="2011246" y="856185"/>
            <a:ext cx="8173583" cy="601889"/>
          </a:xfrm>
        </p:spPr>
        <p:txBody>
          <a:bodyPr>
            <a:normAutofit fontScale="90000"/>
          </a:bodyPr>
          <a:lstStyle/>
          <a:p>
            <a:pPr algn="ctr"/>
            <a:r>
              <a:rPr lang="en-US" b="1" dirty="0"/>
              <a:t>ASN Reallocation and Delisted ASN </a:t>
            </a:r>
            <a:br>
              <a:rPr lang="en-US" dirty="0"/>
            </a:br>
            <a:endParaRPr lang="en-NG" dirty="0"/>
          </a:p>
        </p:txBody>
      </p:sp>
      <p:sp>
        <p:nvSpPr>
          <p:cNvPr id="3" name="Picture Placeholder 2">
            <a:extLst>
              <a:ext uri="{FF2B5EF4-FFF2-40B4-BE49-F238E27FC236}">
                <a16:creationId xmlns:a16="http://schemas.microsoft.com/office/drawing/2014/main" id="{F65BF067-F4C9-F48B-AC9E-F8D71347CB55}"/>
              </a:ext>
            </a:extLst>
          </p:cNvPr>
          <p:cNvSpPr>
            <a:spLocks noGrp="1"/>
          </p:cNvSpPr>
          <p:nvPr>
            <p:ph type="pic" idx="1"/>
          </p:nvPr>
        </p:nvSpPr>
        <p:spPr>
          <a:xfrm>
            <a:off x="5845628" y="1551398"/>
            <a:ext cx="5704114" cy="4620802"/>
          </a:xfrm>
        </p:spPr>
        <p:txBody>
          <a:bodyPr/>
          <a:lstStyle/>
          <a:p>
            <a:endParaRPr lang="en-NG"/>
          </a:p>
        </p:txBody>
      </p:sp>
      <p:sp>
        <p:nvSpPr>
          <p:cNvPr id="4" name="Text Placeholder 3">
            <a:extLst>
              <a:ext uri="{FF2B5EF4-FFF2-40B4-BE49-F238E27FC236}">
                <a16:creationId xmlns:a16="http://schemas.microsoft.com/office/drawing/2014/main" id="{3CF669E1-BD8C-1866-3B37-06DDCFEA62F9}"/>
              </a:ext>
            </a:extLst>
          </p:cNvPr>
          <p:cNvSpPr>
            <a:spLocks noGrp="1"/>
          </p:cNvSpPr>
          <p:nvPr>
            <p:ph type="body" sz="half" idx="2"/>
          </p:nvPr>
        </p:nvSpPr>
        <p:spPr>
          <a:xfrm>
            <a:off x="979402" y="1551399"/>
            <a:ext cx="4398141" cy="4620801"/>
          </a:xfrm>
        </p:spPr>
        <p:txBody>
          <a:bodyPr>
            <a:noAutofit/>
          </a:bodyPr>
          <a:lstStyle/>
          <a:p>
            <a:pPr marL="285750" indent="-285750">
              <a:buFont typeface="Arial" panose="020B0604020202020204" pitchFamily="34" charset="0"/>
              <a:buChar char="•"/>
            </a:pPr>
            <a:endParaRPr lang="en-US" sz="2000" b="1" dirty="0"/>
          </a:p>
          <a:p>
            <a:pPr marL="342900" indent="-342900" algn="just">
              <a:buFont typeface="Arial" panose="020B0604020202020204" pitchFamily="34" charset="0"/>
              <a:buChar char="•"/>
            </a:pPr>
            <a:r>
              <a:rPr lang="en-US" sz="2000" b="1" dirty="0"/>
              <a:t>ASN Reallocation: </a:t>
            </a:r>
          </a:p>
          <a:p>
            <a:pPr algn="just"/>
            <a:r>
              <a:rPr lang="en-US" sz="2000" dirty="0"/>
              <a:t>2 Organizations that previously lost their ASN have been allocated a new one, different from their original ASN. </a:t>
            </a:r>
          </a:p>
          <a:p>
            <a:endParaRPr lang="en-US" sz="2000" dirty="0"/>
          </a:p>
          <a:p>
            <a:pPr marL="285750" indent="-285750" algn="just">
              <a:buFont typeface="Arial" panose="020B0604020202020204" pitchFamily="34" charset="0"/>
              <a:buChar char="•"/>
            </a:pPr>
            <a:r>
              <a:rPr lang="en-US" sz="2000" b="1" dirty="0"/>
              <a:t>Delisted ASN: </a:t>
            </a:r>
          </a:p>
          <a:p>
            <a:pPr algn="just"/>
            <a:r>
              <a:rPr lang="en-US" sz="2000" dirty="0"/>
              <a:t>The number of delisted ASNs this year (1) is significantly lower than the last two years, marking a substantial improvement in ASN stability and management.</a:t>
            </a:r>
            <a:endParaRPr lang="en-NG" sz="2000" dirty="0"/>
          </a:p>
        </p:txBody>
      </p:sp>
      <p:graphicFrame>
        <p:nvGraphicFramePr>
          <p:cNvPr id="7" name="Chart 6">
            <a:extLst>
              <a:ext uri="{FF2B5EF4-FFF2-40B4-BE49-F238E27FC236}">
                <a16:creationId xmlns:a16="http://schemas.microsoft.com/office/drawing/2014/main" id="{5CE6A003-5706-920F-EBFE-CAD88ED30C3D}"/>
              </a:ext>
            </a:extLst>
          </p:cNvPr>
          <p:cNvGraphicFramePr/>
          <p:nvPr>
            <p:extLst>
              <p:ext uri="{D42A27DB-BD31-4B8C-83A1-F6EECF244321}">
                <p14:modId xmlns:p14="http://schemas.microsoft.com/office/powerpoint/2010/main" val="3444082159"/>
              </p:ext>
            </p:extLst>
          </p:nvPr>
        </p:nvGraphicFramePr>
        <p:xfrm>
          <a:off x="5845629" y="1551398"/>
          <a:ext cx="5704114" cy="4620802"/>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984944C1-8985-11E1-178A-C1FD03910CB9}"/>
              </a:ext>
            </a:extLst>
          </p:cNvPr>
          <p:cNvPicPr>
            <a:picLocks noChangeAspect="1"/>
          </p:cNvPicPr>
          <p:nvPr/>
        </p:nvPicPr>
        <p:blipFill>
          <a:blip r:embed="rId3"/>
          <a:stretch>
            <a:fillRect/>
          </a:stretch>
        </p:blipFill>
        <p:spPr>
          <a:xfrm>
            <a:off x="342442" y="279229"/>
            <a:ext cx="963251" cy="877900"/>
          </a:xfrm>
          <a:prstGeom prst="rect">
            <a:avLst/>
          </a:prstGeom>
        </p:spPr>
      </p:pic>
    </p:spTree>
    <p:extLst>
      <p:ext uri="{BB962C8B-B14F-4D97-AF65-F5344CB8AC3E}">
        <p14:creationId xmlns:p14="http://schemas.microsoft.com/office/powerpoint/2010/main" val="411996301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789BE-38BE-CEB0-8B56-ACE0B39FF15B}"/>
              </a:ext>
            </a:extLst>
          </p:cNvPr>
          <p:cNvSpPr>
            <a:spLocks noGrp="1"/>
          </p:cNvSpPr>
          <p:nvPr>
            <p:ph type="title"/>
          </p:nvPr>
        </p:nvSpPr>
        <p:spPr>
          <a:xfrm>
            <a:off x="2472644" y="859970"/>
            <a:ext cx="7248298" cy="729343"/>
          </a:xfrm>
        </p:spPr>
        <p:txBody>
          <a:bodyPr/>
          <a:lstStyle/>
          <a:p>
            <a:pPr algn="ctr"/>
            <a:r>
              <a:rPr lang="en-US" b="1" dirty="0"/>
              <a:t>3-Year ASN Growth Trend </a:t>
            </a:r>
            <a:endParaRPr lang="en-NG" b="1" dirty="0"/>
          </a:p>
        </p:txBody>
      </p:sp>
      <p:sp>
        <p:nvSpPr>
          <p:cNvPr id="3" name="Picture Placeholder 2">
            <a:extLst>
              <a:ext uri="{FF2B5EF4-FFF2-40B4-BE49-F238E27FC236}">
                <a16:creationId xmlns:a16="http://schemas.microsoft.com/office/drawing/2014/main" id="{DBA07442-4819-5428-C498-CA856A6B7A44}"/>
              </a:ext>
            </a:extLst>
          </p:cNvPr>
          <p:cNvSpPr>
            <a:spLocks noGrp="1"/>
          </p:cNvSpPr>
          <p:nvPr>
            <p:ph type="pic" idx="1"/>
          </p:nvPr>
        </p:nvSpPr>
        <p:spPr>
          <a:xfrm>
            <a:off x="5606142" y="2166256"/>
            <a:ext cx="5749246" cy="3712033"/>
          </a:xfrm>
        </p:spPr>
        <p:txBody>
          <a:bodyPr/>
          <a:lstStyle/>
          <a:p>
            <a:endParaRPr lang="en-NG"/>
          </a:p>
        </p:txBody>
      </p:sp>
      <p:sp>
        <p:nvSpPr>
          <p:cNvPr id="4" name="Text Placeholder 3">
            <a:extLst>
              <a:ext uri="{FF2B5EF4-FFF2-40B4-BE49-F238E27FC236}">
                <a16:creationId xmlns:a16="http://schemas.microsoft.com/office/drawing/2014/main" id="{4BFBA489-2F00-9D7C-3170-54AAC74BD3D2}"/>
              </a:ext>
            </a:extLst>
          </p:cNvPr>
          <p:cNvSpPr>
            <a:spLocks noGrp="1"/>
          </p:cNvSpPr>
          <p:nvPr>
            <p:ph type="body" sz="half" idx="2"/>
          </p:nvPr>
        </p:nvSpPr>
        <p:spPr>
          <a:xfrm>
            <a:off x="576943" y="2035633"/>
            <a:ext cx="4666795" cy="4457242"/>
          </a:xfrm>
        </p:spPr>
        <p:txBody>
          <a:bodyPr>
            <a:noAutofit/>
          </a:bodyPr>
          <a:lstStyle/>
          <a:p>
            <a:pPr algn="just"/>
            <a:r>
              <a:rPr lang="en-US" dirty="0"/>
              <a:t>The ASNs in Nigeria have shown a fluctuating growth trend over the past three years:</a:t>
            </a:r>
          </a:p>
          <a:p>
            <a:pPr algn="just"/>
            <a:r>
              <a:rPr lang="en-US" dirty="0"/>
              <a:t>- </a:t>
            </a:r>
            <a:r>
              <a:rPr lang="en-US" b="1" dirty="0"/>
              <a:t>2023: </a:t>
            </a:r>
            <a:r>
              <a:rPr lang="en-US" dirty="0"/>
              <a:t>The total ASN count was </a:t>
            </a:r>
            <a:r>
              <a:rPr lang="en-US" b="1" dirty="0"/>
              <a:t>269.</a:t>
            </a:r>
          </a:p>
          <a:p>
            <a:pPr algn="just"/>
            <a:r>
              <a:rPr lang="en-US" dirty="0"/>
              <a:t>- </a:t>
            </a:r>
            <a:r>
              <a:rPr lang="en-US" b="1" dirty="0"/>
              <a:t>2024: </a:t>
            </a:r>
            <a:r>
              <a:rPr lang="en-US" dirty="0"/>
              <a:t>The count dropped to </a:t>
            </a:r>
            <a:r>
              <a:rPr lang="en-US" b="1" dirty="0"/>
              <a:t>256, </a:t>
            </a:r>
            <a:r>
              <a:rPr lang="en-US" dirty="0"/>
              <a:t>representing a decline of </a:t>
            </a:r>
            <a:r>
              <a:rPr lang="en-US" b="1" dirty="0"/>
              <a:t>4.8% </a:t>
            </a:r>
            <a:r>
              <a:rPr lang="en-US" dirty="0"/>
              <a:t>from the previous year.</a:t>
            </a:r>
          </a:p>
          <a:p>
            <a:pPr algn="just"/>
            <a:r>
              <a:rPr lang="en-US" dirty="0"/>
              <a:t>-</a:t>
            </a:r>
            <a:r>
              <a:rPr lang="en-US" b="1" dirty="0"/>
              <a:t> 2025</a:t>
            </a:r>
            <a:r>
              <a:rPr lang="en-US" dirty="0"/>
              <a:t>: The ASN count has rebounded to </a:t>
            </a:r>
            <a:r>
              <a:rPr lang="en-US" b="1" dirty="0"/>
              <a:t>271</a:t>
            </a:r>
            <a:r>
              <a:rPr lang="en-US" dirty="0"/>
              <a:t>, indicating a growth of </a:t>
            </a:r>
            <a:r>
              <a:rPr lang="en-US" b="1" dirty="0"/>
              <a:t>5.9% </a:t>
            </a:r>
            <a:r>
              <a:rPr lang="en-US" dirty="0"/>
              <a:t>from 2024.</a:t>
            </a:r>
          </a:p>
          <a:p>
            <a:pPr algn="just"/>
            <a:r>
              <a:rPr lang="en-US" dirty="0"/>
              <a:t>The initial decline in 2024 could be attributed to several factors. However, the rebound in 2025 suggests an expansion in internet services, possibly driven by increased demand for digital services or existing network upgrades. </a:t>
            </a:r>
            <a:endParaRPr lang="en-NG" dirty="0"/>
          </a:p>
        </p:txBody>
      </p:sp>
      <p:graphicFrame>
        <p:nvGraphicFramePr>
          <p:cNvPr id="7" name="Chart 6">
            <a:extLst>
              <a:ext uri="{FF2B5EF4-FFF2-40B4-BE49-F238E27FC236}">
                <a16:creationId xmlns:a16="http://schemas.microsoft.com/office/drawing/2014/main" id="{EBDA106B-E970-4A9B-E1D4-B7F8C566ED4A}"/>
              </a:ext>
            </a:extLst>
          </p:cNvPr>
          <p:cNvGraphicFramePr/>
          <p:nvPr>
            <p:extLst>
              <p:ext uri="{D42A27DB-BD31-4B8C-83A1-F6EECF244321}">
                <p14:modId xmlns:p14="http://schemas.microsoft.com/office/powerpoint/2010/main" val="2653511799"/>
              </p:ext>
            </p:extLst>
          </p:nvPr>
        </p:nvGraphicFramePr>
        <p:xfrm>
          <a:off x="5609319" y="1937659"/>
          <a:ext cx="5746069" cy="394063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D76425CE-C88C-3EB6-7608-D302853002A5}"/>
              </a:ext>
            </a:extLst>
          </p:cNvPr>
          <p:cNvPicPr>
            <a:picLocks noChangeAspect="1"/>
          </p:cNvPicPr>
          <p:nvPr/>
        </p:nvPicPr>
        <p:blipFill>
          <a:blip r:embed="rId4"/>
          <a:stretch>
            <a:fillRect/>
          </a:stretch>
        </p:blipFill>
        <p:spPr>
          <a:xfrm>
            <a:off x="207948" y="365125"/>
            <a:ext cx="960968" cy="876559"/>
          </a:xfrm>
          <a:prstGeom prst="rect">
            <a:avLst/>
          </a:prstGeom>
        </p:spPr>
      </p:pic>
    </p:spTree>
    <p:extLst>
      <p:ext uri="{BB962C8B-B14F-4D97-AF65-F5344CB8AC3E}">
        <p14:creationId xmlns:p14="http://schemas.microsoft.com/office/powerpoint/2010/main" val="10138741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 name="Rectangle 106">
            <a:extLst>
              <a:ext uri="{FF2B5EF4-FFF2-40B4-BE49-F238E27FC236}">
                <a16:creationId xmlns:a16="http://schemas.microsoft.com/office/drawing/2014/main" id="{435ADAF7-9BEB-4FA3-AE9F-4CF47620EB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221B7484-FEA7-D89E-C64C-C420136DAEA3}"/>
              </a:ext>
            </a:extLst>
          </p:cNvPr>
          <p:cNvSpPr>
            <a:spLocks noGrp="1"/>
          </p:cNvSpPr>
          <p:nvPr>
            <p:ph type="title"/>
          </p:nvPr>
        </p:nvSpPr>
        <p:spPr>
          <a:xfrm>
            <a:off x="40458" y="373008"/>
            <a:ext cx="4310288" cy="1129215"/>
          </a:xfrm>
        </p:spPr>
        <p:txBody>
          <a:bodyPr vert="horz" lIns="91440" tIns="45720" rIns="91440" bIns="45720" rtlCol="0" anchor="ctr">
            <a:normAutofit/>
          </a:bodyPr>
          <a:lstStyle/>
          <a:p>
            <a:pPr algn="ctr"/>
            <a:r>
              <a:rPr lang="en-US" sz="2800" b="1" kern="1200" dirty="0">
                <a:solidFill>
                  <a:schemeClr val="accent6">
                    <a:lumMod val="60000"/>
                    <a:lumOff val="40000"/>
                  </a:schemeClr>
                </a:solidFill>
                <a:latin typeface="+mj-lt"/>
                <a:ea typeface="+mj-ea"/>
                <a:cs typeface="+mj-cs"/>
              </a:rPr>
              <a:t>Nigeria </a:t>
            </a:r>
            <a:r>
              <a:rPr lang="en-US" sz="2800" b="1" kern="1200" dirty="0">
                <a:solidFill>
                  <a:schemeClr val="tx1"/>
                </a:solidFill>
                <a:latin typeface="+mj-lt"/>
                <a:ea typeface="+mj-ea"/>
                <a:cs typeface="+mj-cs"/>
              </a:rPr>
              <a:t>Vs Others </a:t>
            </a:r>
          </a:p>
        </p:txBody>
      </p:sp>
      <p:sp>
        <p:nvSpPr>
          <p:cNvPr id="109" name="Rectangle 108">
            <a:extLst>
              <a:ext uri="{FF2B5EF4-FFF2-40B4-BE49-F238E27FC236}">
                <a16:creationId xmlns:a16="http://schemas.microsoft.com/office/drawing/2014/main" id="{57BB0BA7-0383-4937-8874-B01AAA08E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408925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Placeholder 3">
            <a:extLst>
              <a:ext uri="{FF2B5EF4-FFF2-40B4-BE49-F238E27FC236}">
                <a16:creationId xmlns:a16="http://schemas.microsoft.com/office/drawing/2014/main" id="{ADA67C1C-72C0-C9FB-291A-6AEB8ECB8699}"/>
              </a:ext>
            </a:extLst>
          </p:cNvPr>
          <p:cNvSpPr>
            <a:spLocks noGrp="1"/>
          </p:cNvSpPr>
          <p:nvPr>
            <p:ph type="body" sz="half" idx="2"/>
          </p:nvPr>
        </p:nvSpPr>
        <p:spPr>
          <a:xfrm>
            <a:off x="4677073" y="473526"/>
            <a:ext cx="6802852" cy="6063349"/>
          </a:xfrm>
        </p:spPr>
        <p:txBody>
          <a:bodyPr vert="horz" lIns="91440" tIns="45720" rIns="91440" bIns="45720" rtlCol="0" anchor="ctr">
            <a:normAutofit/>
          </a:bodyPr>
          <a:lstStyle/>
          <a:p>
            <a:pPr marL="285750" indent="-285750" algn="just">
              <a:buFont typeface="Arial" panose="020B0604020202020204" pitchFamily="34" charset="0"/>
              <a:buChar char="•"/>
            </a:pPr>
            <a:r>
              <a:rPr lang="en-US" sz="1700" dirty="0"/>
              <a:t>ASNs allocated to a country reflect its internet infrastructure development and connectivity.</a:t>
            </a:r>
          </a:p>
          <a:p>
            <a:pPr indent="-228600" algn="just">
              <a:buFont typeface="Arial" panose="020B0604020202020204" pitchFamily="34" charset="0"/>
              <a:buChar char="•"/>
            </a:pPr>
            <a:r>
              <a:rPr lang="en-US" sz="1700" b="1" dirty="0"/>
              <a:t>Key Observations:</a:t>
            </a:r>
          </a:p>
          <a:p>
            <a:pPr indent="-228600" algn="just">
              <a:buFont typeface="Arial" panose="020B0604020202020204" pitchFamily="34" charset="0"/>
              <a:buChar char="•"/>
            </a:pPr>
            <a:r>
              <a:rPr lang="en-US" sz="1700" dirty="0"/>
              <a:t>Nigeria has 271 ASNs, suggesting opportunities and a need for growth and development.</a:t>
            </a:r>
          </a:p>
          <a:p>
            <a:pPr indent="-228600" algn="just">
              <a:buFont typeface="Arial" panose="020B0604020202020204" pitchFamily="34" charset="0"/>
              <a:buChar char="•"/>
            </a:pPr>
            <a:r>
              <a:rPr lang="en-US" sz="1700" dirty="0"/>
              <a:t>South Africa has 742 ASNs. Making them the highest in Africa.</a:t>
            </a:r>
          </a:p>
          <a:p>
            <a:pPr indent="-228600" algn="just">
              <a:buFont typeface="Arial" panose="020B0604020202020204" pitchFamily="34" charset="0"/>
              <a:buChar char="•"/>
            </a:pPr>
            <a:r>
              <a:rPr lang="en-US" sz="1700" dirty="0"/>
              <a:t>Africa has 2,452 ASN according to the AFRINIC record, and this calls for an intense continental digital infrastructure development. </a:t>
            </a:r>
            <a:endParaRPr lang="en-US" sz="1700" b="1" dirty="0"/>
          </a:p>
          <a:p>
            <a:pPr indent="-228600" algn="just">
              <a:buFont typeface="Arial" panose="020B0604020202020204" pitchFamily="34" charset="0"/>
              <a:buChar char="•"/>
            </a:pPr>
            <a:r>
              <a:rPr lang="en-US" sz="1700" dirty="0"/>
              <a:t>Germany ranks 7th globally with over 3,100 ASNs.</a:t>
            </a:r>
          </a:p>
          <a:p>
            <a:pPr indent="-228600" algn="just">
              <a:buFont typeface="Arial" panose="020B0604020202020204" pitchFamily="34" charset="0"/>
              <a:buChar char="•"/>
            </a:pPr>
            <a:r>
              <a:rPr lang="en-US" sz="1700" dirty="0"/>
              <a:t>Brazil leads globally with over 9,000 ASNs, showcasing its advanced internet infrastructure.</a:t>
            </a:r>
          </a:p>
          <a:p>
            <a:pPr indent="-228600" algn="just">
              <a:buFont typeface="Arial" panose="020B0604020202020204" pitchFamily="34" charset="0"/>
              <a:buChar char="•"/>
            </a:pPr>
            <a:r>
              <a:rPr lang="en-US" sz="1700" dirty="0"/>
              <a:t>These numbers highlight the need for investment and development in Nigeria's internet infrastructure.</a:t>
            </a:r>
          </a:p>
        </p:txBody>
      </p:sp>
      <p:sp>
        <p:nvSpPr>
          <p:cNvPr id="111" name="Rectangle 110">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89741"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aphicFrame>
        <p:nvGraphicFramePr>
          <p:cNvPr id="7" name="Chart 6">
            <a:extLst>
              <a:ext uri="{FF2B5EF4-FFF2-40B4-BE49-F238E27FC236}">
                <a16:creationId xmlns:a16="http://schemas.microsoft.com/office/drawing/2014/main" id="{94302E12-EC9D-76DE-63E9-9FA21CB5A54F}"/>
              </a:ext>
            </a:extLst>
          </p:cNvPr>
          <p:cNvGraphicFramePr/>
          <p:nvPr>
            <p:extLst>
              <p:ext uri="{D42A27DB-BD31-4B8C-83A1-F6EECF244321}">
                <p14:modId xmlns:p14="http://schemas.microsoft.com/office/powerpoint/2010/main" val="1057541143"/>
              </p:ext>
            </p:extLst>
          </p:nvPr>
        </p:nvGraphicFramePr>
        <p:xfrm>
          <a:off x="-13318" y="1382485"/>
          <a:ext cx="4310288" cy="4702629"/>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a:extLst>
              <a:ext uri="{FF2B5EF4-FFF2-40B4-BE49-F238E27FC236}">
                <a16:creationId xmlns:a16="http://schemas.microsoft.com/office/drawing/2014/main" id="{795B247F-065C-16AD-8970-5602E11C9641}"/>
              </a:ext>
            </a:extLst>
          </p:cNvPr>
          <p:cNvPicPr>
            <a:picLocks noChangeAspect="1"/>
          </p:cNvPicPr>
          <p:nvPr/>
        </p:nvPicPr>
        <p:blipFill>
          <a:blip r:embed="rId3"/>
          <a:stretch>
            <a:fillRect/>
          </a:stretch>
        </p:blipFill>
        <p:spPr>
          <a:xfrm>
            <a:off x="10998300" y="162663"/>
            <a:ext cx="963251" cy="877900"/>
          </a:xfrm>
          <a:prstGeom prst="rect">
            <a:avLst/>
          </a:prstGeom>
        </p:spPr>
      </p:pic>
    </p:spTree>
    <p:extLst>
      <p:ext uri="{BB962C8B-B14F-4D97-AF65-F5344CB8AC3E}">
        <p14:creationId xmlns:p14="http://schemas.microsoft.com/office/powerpoint/2010/main" val="415963820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90CDF-AEF0-FE31-7C80-8B1EF6B6FC8B}"/>
              </a:ext>
            </a:extLst>
          </p:cNvPr>
          <p:cNvSpPr>
            <a:spLocks noGrp="1"/>
          </p:cNvSpPr>
          <p:nvPr>
            <p:ph type="title"/>
          </p:nvPr>
        </p:nvSpPr>
        <p:spPr>
          <a:xfrm>
            <a:off x="5309177" y="347659"/>
            <a:ext cx="5569934" cy="1511300"/>
          </a:xfrm>
        </p:spPr>
        <p:txBody>
          <a:bodyPr vert="horz" lIns="91440" tIns="45720" rIns="91440" bIns="45720" rtlCol="0" anchor="b">
            <a:normAutofit fontScale="90000"/>
          </a:bodyPr>
          <a:lstStyle/>
          <a:p>
            <a:pPr algn="ctr"/>
            <a:r>
              <a:rPr lang="en-US" sz="3700" b="1" dirty="0"/>
              <a:t>Key Insights &amp; Observations</a:t>
            </a:r>
            <a:br>
              <a:rPr lang="en-US" sz="3700" dirty="0"/>
            </a:br>
            <a:endParaRPr lang="en-US" sz="3700" dirty="0"/>
          </a:p>
        </p:txBody>
      </p:sp>
      <p:pic>
        <p:nvPicPr>
          <p:cNvPr id="5" name="Picture Placeholder 4" descr="A light bulb with a key inside&#10;&#10;AI-generated content may be incorrect.">
            <a:extLst>
              <a:ext uri="{FF2B5EF4-FFF2-40B4-BE49-F238E27FC236}">
                <a16:creationId xmlns:a16="http://schemas.microsoft.com/office/drawing/2014/main" id="{9FB1DDA5-E177-28C2-B73D-D690BA7BC79A}"/>
              </a:ext>
            </a:extLst>
          </p:cNvPr>
          <p:cNvPicPr>
            <a:picLocks noGrp="1" noChangeAspect="1"/>
          </p:cNvPicPr>
          <p:nvPr>
            <p:ph type="pic" idx="1"/>
          </p:nvPr>
        </p:nvPicPr>
        <p:blipFill>
          <a:blip r:embed="rId2"/>
          <a:srcRect l="11791" r="11791"/>
          <a:stretch>
            <a:fillRect/>
          </a:stretch>
        </p:blipFill>
        <p:spPr>
          <a:xfrm>
            <a:off x="1602769" y="2025815"/>
            <a:ext cx="2289324" cy="2219180"/>
          </a:xfrm>
          <a:prstGeom prst="rect">
            <a:avLst/>
          </a:prstGeom>
          <a:effectLst>
            <a:glow rad="292100">
              <a:schemeClr val="tx1">
                <a:alpha val="67000"/>
              </a:schemeClr>
            </a:glow>
            <a:reflection blurRad="152400" stA="44000" endPos="99000" dist="63500" dir="5400000" sy="-100000" algn="bl" rotWithShape="0"/>
          </a:effectLst>
          <a:scene3d>
            <a:camera prst="orthographicFront">
              <a:rot lat="20999999" lon="300000" rev="600000"/>
            </a:camera>
            <a:lightRig rig="threePt" dir="t"/>
          </a:scene3d>
        </p:spPr>
      </p:pic>
      <p:pic>
        <p:nvPicPr>
          <p:cNvPr id="6" name="Picture 5" descr="A green and black logo&#10;&#10;AI-generated content may be incorrect.">
            <a:extLst>
              <a:ext uri="{FF2B5EF4-FFF2-40B4-BE49-F238E27FC236}">
                <a16:creationId xmlns:a16="http://schemas.microsoft.com/office/drawing/2014/main" id="{BDDB6528-CEE0-CB46-4DE8-D434FE4ACE10}"/>
              </a:ext>
            </a:extLst>
          </p:cNvPr>
          <p:cNvPicPr>
            <a:picLocks noChangeAspect="1"/>
          </p:cNvPicPr>
          <p:nvPr/>
        </p:nvPicPr>
        <p:blipFill>
          <a:blip r:embed="rId3"/>
          <a:stretch>
            <a:fillRect/>
          </a:stretch>
        </p:blipFill>
        <p:spPr>
          <a:xfrm>
            <a:off x="207948" y="343353"/>
            <a:ext cx="960968" cy="876559"/>
          </a:xfrm>
          <a:prstGeom prst="rect">
            <a:avLst/>
          </a:prstGeom>
        </p:spPr>
      </p:pic>
      <p:graphicFrame>
        <p:nvGraphicFramePr>
          <p:cNvPr id="10" name="Text Placeholder 3">
            <a:extLst>
              <a:ext uri="{FF2B5EF4-FFF2-40B4-BE49-F238E27FC236}">
                <a16:creationId xmlns:a16="http://schemas.microsoft.com/office/drawing/2014/main" id="{1F86483E-2F35-04D9-431D-A80DD26652C7}"/>
              </a:ext>
            </a:extLst>
          </p:cNvPr>
          <p:cNvGraphicFramePr/>
          <p:nvPr>
            <p:extLst>
              <p:ext uri="{D42A27DB-BD31-4B8C-83A1-F6EECF244321}">
                <p14:modId xmlns:p14="http://schemas.microsoft.com/office/powerpoint/2010/main" val="4248617966"/>
              </p:ext>
            </p:extLst>
          </p:nvPr>
        </p:nvGraphicFramePr>
        <p:xfrm>
          <a:off x="5238480" y="1750020"/>
          <a:ext cx="5741034" cy="41211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4918125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E6E203EF-290E-3815-D435-612FC298AA92}"/>
              </a:ext>
            </a:extLst>
          </p:cNvPr>
          <p:cNvSpPr>
            <a:spLocks noGrp="1"/>
          </p:cNvSpPr>
          <p:nvPr>
            <p:ph type="ctrTitle"/>
          </p:nvPr>
        </p:nvSpPr>
        <p:spPr>
          <a:xfrm>
            <a:off x="1179226" y="1036373"/>
            <a:ext cx="9833548" cy="785194"/>
          </a:xfrm>
        </p:spPr>
        <p:txBody>
          <a:bodyPr vert="horz" lIns="91440" tIns="45720" rIns="91440" bIns="45720" rtlCol="0" anchor="b">
            <a:normAutofit/>
          </a:bodyPr>
          <a:lstStyle/>
          <a:p>
            <a:r>
              <a:rPr lang="en-US" sz="3600" b="1" kern="1200" dirty="0">
                <a:solidFill>
                  <a:schemeClr val="tx2"/>
                </a:solidFill>
                <a:latin typeface="+mj-lt"/>
                <a:ea typeface="+mj-ea"/>
                <a:cs typeface="+mj-cs"/>
              </a:rPr>
              <a:t> Conclusion</a:t>
            </a:r>
            <a:endParaRPr lang="en-US" sz="3600" kern="1200">
              <a:solidFill>
                <a:schemeClr val="tx2"/>
              </a:solidFill>
              <a:latin typeface="+mj-lt"/>
              <a:ea typeface="+mj-ea"/>
              <a:cs typeface="+mj-cs"/>
            </a:endParaRPr>
          </a:p>
        </p:txBody>
      </p:sp>
      <p:grpSp>
        <p:nvGrpSpPr>
          <p:cNvPr id="26" name="Group 25">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27" name="Freeform: Shape 26">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1">
            <a:extLst>
              <a:ext uri="{FF2B5EF4-FFF2-40B4-BE49-F238E27FC236}">
                <a16:creationId xmlns:a16="http://schemas.microsoft.com/office/drawing/2014/main" id="{11117654-B393-37D9-6644-B53E76B5290C}"/>
              </a:ext>
            </a:extLst>
          </p:cNvPr>
          <p:cNvSpPr>
            <a:spLocks noGrp="1" noChangeArrowheads="1"/>
          </p:cNvSpPr>
          <p:nvPr>
            <p:ph type="subTitle" idx="1"/>
          </p:nvPr>
        </p:nvSpPr>
        <p:spPr bwMode="auto">
          <a:xfrm>
            <a:off x="1633589" y="1847074"/>
            <a:ext cx="8928243" cy="347030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p>
            <a:pPr marL="0" marR="0" lvl="0" indent="-228600" algn="just" fontAlgn="base">
              <a:spcBef>
                <a:spcPct val="0"/>
              </a:spcBef>
              <a:spcAft>
                <a:spcPts val="600"/>
              </a:spcAft>
              <a:buClrTx/>
              <a:buSzTx/>
              <a:buFont typeface="Arial" panose="020B0604020202020204" pitchFamily="34" charset="0"/>
              <a:buChar char="•"/>
              <a:tabLst/>
            </a:pPr>
            <a:r>
              <a:rPr kumimoji="0" lang="en-US" altLang="en-NG" sz="1800" b="1" i="0" u="none" strike="noStrike" cap="none" normalizeH="0" baseline="0" dirty="0">
                <a:ln>
                  <a:noFill/>
                </a:ln>
                <a:solidFill>
                  <a:schemeClr val="tx2"/>
                </a:solidFill>
                <a:effectLst/>
              </a:rPr>
              <a:t>Concentration in Key Regions:</a:t>
            </a:r>
            <a:r>
              <a:rPr lang="en-US" altLang="en-NG" sz="1800" dirty="0">
                <a:solidFill>
                  <a:schemeClr val="tx2"/>
                </a:solidFill>
              </a:rPr>
              <a:t> </a:t>
            </a:r>
            <a:r>
              <a:rPr kumimoji="0" lang="en-US" altLang="en-NG" sz="1800" b="0" i="0" u="none" strike="noStrike" cap="none" normalizeH="0" baseline="0" dirty="0">
                <a:ln>
                  <a:noFill/>
                </a:ln>
                <a:solidFill>
                  <a:schemeClr val="tx2"/>
                </a:solidFill>
                <a:effectLst/>
              </a:rPr>
              <a:t>The majority of ASNs are concentrated in </a:t>
            </a:r>
            <a:r>
              <a:rPr kumimoji="0" lang="en-US" altLang="en-NG" sz="1800" b="1" i="0" u="none" strike="noStrike" cap="none" normalizeH="0" baseline="0" dirty="0">
                <a:ln>
                  <a:noFill/>
                </a:ln>
                <a:solidFill>
                  <a:schemeClr val="tx2"/>
                </a:solidFill>
                <a:effectLst/>
              </a:rPr>
              <a:t>Lagos, Abuja, Rivers, Kano, Oyo, Ogun, and Osun</a:t>
            </a:r>
            <a:r>
              <a:rPr kumimoji="0" lang="en-US" altLang="en-NG" sz="1800" b="0" i="0" u="none" strike="noStrike" cap="none" normalizeH="0" baseline="0" dirty="0">
                <a:ln>
                  <a:noFill/>
                </a:ln>
                <a:solidFill>
                  <a:schemeClr val="tx2"/>
                </a:solidFill>
                <a:effectLst/>
              </a:rPr>
              <a:t>, which serve as digital and commercial hubs, highlighting regional disparities of networks.</a:t>
            </a:r>
          </a:p>
          <a:p>
            <a:pPr marL="0" marR="0" lvl="0" indent="-228600" algn="just" fontAlgn="base">
              <a:spcBef>
                <a:spcPct val="0"/>
              </a:spcBef>
              <a:spcAft>
                <a:spcPts val="600"/>
              </a:spcAft>
              <a:buClrTx/>
              <a:buSzTx/>
              <a:buFont typeface="Arial" panose="020B0604020202020204" pitchFamily="34" charset="0"/>
              <a:buChar char="•"/>
              <a:tabLst/>
            </a:pPr>
            <a:r>
              <a:rPr kumimoji="0" lang="en-US" altLang="en-NG" sz="1800" b="1" i="0" u="none" strike="noStrike" cap="none" normalizeH="0" baseline="0" dirty="0">
                <a:ln>
                  <a:noFill/>
                </a:ln>
                <a:solidFill>
                  <a:schemeClr val="tx2"/>
                </a:solidFill>
                <a:effectLst/>
              </a:rPr>
              <a:t>Need for Regional Expansion:</a:t>
            </a:r>
            <a:r>
              <a:rPr lang="en-US" altLang="en-NG" sz="1800" dirty="0">
                <a:solidFill>
                  <a:schemeClr val="tx2"/>
                </a:solidFill>
              </a:rPr>
              <a:t> </a:t>
            </a:r>
            <a:r>
              <a:rPr kumimoji="0" lang="en-US" altLang="en-NG" sz="1800" b="0" i="0" u="none" strike="noStrike" cap="none" normalizeH="0" baseline="0" dirty="0">
                <a:ln>
                  <a:noFill/>
                </a:ln>
                <a:solidFill>
                  <a:schemeClr val="tx2"/>
                </a:solidFill>
                <a:effectLst/>
              </a:rPr>
              <a:t>Some states [15] still lack active ASNs, emphasizing the need for awareness, capacity building, and infrastructure investment to deepen Internet penetration nationwide.</a:t>
            </a:r>
          </a:p>
          <a:p>
            <a:pPr marL="0" marR="0" lvl="0" indent="-228600" algn="just" fontAlgn="base">
              <a:spcBef>
                <a:spcPct val="0"/>
              </a:spcBef>
              <a:spcAft>
                <a:spcPts val="600"/>
              </a:spcAft>
              <a:buClrTx/>
              <a:buSzTx/>
              <a:buFont typeface="Arial" panose="020B0604020202020204" pitchFamily="34" charset="0"/>
              <a:buChar char="•"/>
              <a:tabLst/>
            </a:pPr>
            <a:endParaRPr lang="en-US" altLang="en-NG" sz="1800" dirty="0">
              <a:solidFill>
                <a:schemeClr val="tx2"/>
              </a:solidFill>
            </a:endParaRPr>
          </a:p>
          <a:p>
            <a:pPr lvl="0" algn="just" fontAlgn="base">
              <a:spcBef>
                <a:spcPct val="0"/>
              </a:spcBef>
              <a:spcAft>
                <a:spcPts val="600"/>
              </a:spcAft>
            </a:pPr>
            <a:r>
              <a:rPr lang="en-US" sz="1800" dirty="0"/>
              <a:t>The ASN landscape in Nigeria reflects a maturing Internet ecosystem, one that’s expanding in diversity, capacity, and strategic significance. To fully harness its potential, there is a need for stronger regional participation, improved interconnectivity, and sustained collaboration across networks to drive true digital inclusion and national resilience.</a:t>
            </a:r>
            <a:endParaRPr kumimoji="0" lang="en-US" altLang="en-NG" sz="1800" b="0" i="0" u="none" strike="noStrike" cap="none" normalizeH="0" baseline="0" dirty="0">
              <a:ln>
                <a:noFill/>
              </a:ln>
              <a:solidFill>
                <a:schemeClr val="tx2"/>
              </a:solidFill>
              <a:effectLst/>
            </a:endParaRPr>
          </a:p>
        </p:txBody>
      </p:sp>
      <p:grpSp>
        <p:nvGrpSpPr>
          <p:cNvPr id="32" name="Group 31">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3" name="Freeform: Shape 32">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69B05CA1-1943-BC27-D705-43F1E649867D}"/>
              </a:ext>
            </a:extLst>
          </p:cNvPr>
          <p:cNvPicPr>
            <a:picLocks noChangeAspect="1"/>
          </p:cNvPicPr>
          <p:nvPr/>
        </p:nvPicPr>
        <p:blipFill>
          <a:blip r:embed="rId2"/>
          <a:stretch>
            <a:fillRect/>
          </a:stretch>
        </p:blipFill>
        <p:spPr>
          <a:xfrm>
            <a:off x="771811" y="348912"/>
            <a:ext cx="901506" cy="819135"/>
          </a:xfrm>
          <a:prstGeom prst="rect">
            <a:avLst/>
          </a:prstGeom>
        </p:spPr>
      </p:pic>
    </p:spTree>
    <p:extLst>
      <p:ext uri="{BB962C8B-B14F-4D97-AF65-F5344CB8AC3E}">
        <p14:creationId xmlns:p14="http://schemas.microsoft.com/office/powerpoint/2010/main" val="391379610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BCE7F-C46C-1FA9-74A6-4A384CA308F3}"/>
              </a:ext>
            </a:extLst>
          </p:cNvPr>
          <p:cNvSpPr>
            <a:spLocks noGrp="1"/>
          </p:cNvSpPr>
          <p:nvPr>
            <p:ph type="title"/>
          </p:nvPr>
        </p:nvSpPr>
        <p:spPr>
          <a:xfrm>
            <a:off x="3533935" y="2111835"/>
            <a:ext cx="5141978" cy="463808"/>
          </a:xfrm>
        </p:spPr>
        <p:txBody>
          <a:bodyPr anchor="b">
            <a:normAutofit fontScale="90000"/>
          </a:bodyPr>
          <a:lstStyle/>
          <a:p>
            <a:pPr algn="ctr"/>
            <a:r>
              <a:rPr lang="en-US" sz="7200" b="1" dirty="0">
                <a:solidFill>
                  <a:schemeClr val="tx2"/>
                </a:solidFill>
              </a:rPr>
              <a:t>Thank you! </a:t>
            </a:r>
            <a:endParaRPr lang="en-NG" sz="7200" b="1" dirty="0">
              <a:solidFill>
                <a:schemeClr val="tx2"/>
              </a:solidFill>
            </a:endParaRPr>
          </a:p>
        </p:txBody>
      </p:sp>
      <p:sp>
        <p:nvSpPr>
          <p:cNvPr id="3" name="Content Placeholder 2">
            <a:extLst>
              <a:ext uri="{FF2B5EF4-FFF2-40B4-BE49-F238E27FC236}">
                <a16:creationId xmlns:a16="http://schemas.microsoft.com/office/drawing/2014/main" id="{0B30F614-CB42-A888-150E-8A1B00B8F37F}"/>
              </a:ext>
            </a:extLst>
          </p:cNvPr>
          <p:cNvSpPr>
            <a:spLocks noGrp="1"/>
          </p:cNvSpPr>
          <p:nvPr>
            <p:ph idx="1"/>
          </p:nvPr>
        </p:nvSpPr>
        <p:spPr>
          <a:xfrm>
            <a:off x="366591" y="2852057"/>
            <a:ext cx="11458817" cy="1761148"/>
          </a:xfrm>
        </p:spPr>
        <p:txBody>
          <a:bodyPr anchor="ctr">
            <a:normAutofit fontScale="92500" lnSpcReduction="10000"/>
          </a:bodyPr>
          <a:lstStyle/>
          <a:p>
            <a:pPr marL="0" indent="0" algn="ctr">
              <a:buNone/>
            </a:pPr>
            <a:endParaRPr lang="en-US" sz="4000" b="1" i="1" dirty="0">
              <a:solidFill>
                <a:schemeClr val="tx2"/>
              </a:solidFill>
            </a:endParaRPr>
          </a:p>
          <a:p>
            <a:pPr marL="0" indent="0" algn="ctr">
              <a:buNone/>
            </a:pPr>
            <a:endParaRPr lang="en-US" sz="4000" b="1" i="1" dirty="0">
              <a:solidFill>
                <a:schemeClr val="tx2"/>
              </a:solidFill>
            </a:endParaRPr>
          </a:p>
          <a:p>
            <a:pPr marL="0" indent="0" algn="ctr">
              <a:buNone/>
            </a:pPr>
            <a:r>
              <a:rPr lang="en-NG" sz="4000" b="1" i="1" dirty="0">
                <a:solidFill>
                  <a:schemeClr val="tx2"/>
                </a:solidFill>
              </a:rPr>
              <a:t>Questions, Comments, or Contributions?</a:t>
            </a:r>
            <a:endParaRPr lang="en-NG" sz="4000" dirty="0">
              <a:solidFill>
                <a:schemeClr val="tx2"/>
              </a:solidFill>
            </a:endParaRPr>
          </a:p>
          <a:p>
            <a:endParaRPr lang="en-NG" sz="1800" dirty="0">
              <a:solidFill>
                <a:schemeClr val="tx2"/>
              </a:solidFill>
            </a:endParaRPr>
          </a:p>
        </p:txBody>
      </p:sp>
      <p:pic>
        <p:nvPicPr>
          <p:cNvPr id="5" name="Picture 4" descr="A green logo with a black circle&#10;&#10;AI-generated content may be incorrect.">
            <a:extLst>
              <a:ext uri="{FF2B5EF4-FFF2-40B4-BE49-F238E27FC236}">
                <a16:creationId xmlns:a16="http://schemas.microsoft.com/office/drawing/2014/main" id="{F68DE94C-8AC6-57A3-1CAC-FD3FAFEC53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253" y="335815"/>
            <a:ext cx="963245" cy="876553"/>
          </a:xfrm>
          <a:prstGeom prst="rect">
            <a:avLst/>
          </a:prstGeom>
        </p:spPr>
      </p:pic>
      <p:pic>
        <p:nvPicPr>
          <p:cNvPr id="8" name="Picture 7" descr="A close up of a computer screen&#10;&#10;AI-generated content may be incorrect.">
            <a:extLst>
              <a:ext uri="{FF2B5EF4-FFF2-40B4-BE49-F238E27FC236}">
                <a16:creationId xmlns:a16="http://schemas.microsoft.com/office/drawing/2014/main" id="{0D1A46B3-6D01-4250-E535-6CB2C850A4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2083" y="5543171"/>
            <a:ext cx="6000820" cy="876553"/>
          </a:xfrm>
          <a:prstGeom prst="rect">
            <a:avLst/>
          </a:prstGeom>
        </p:spPr>
      </p:pic>
      <p:sp>
        <p:nvSpPr>
          <p:cNvPr id="6" name="Rectangle 1">
            <a:extLst>
              <a:ext uri="{FF2B5EF4-FFF2-40B4-BE49-F238E27FC236}">
                <a16:creationId xmlns:a16="http://schemas.microsoft.com/office/drawing/2014/main" id="{E975A903-0835-91F9-5C23-3CEF9B6F3DB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Tree>
    <p:extLst>
      <p:ext uri="{BB962C8B-B14F-4D97-AF65-F5344CB8AC3E}">
        <p14:creationId xmlns:p14="http://schemas.microsoft.com/office/powerpoint/2010/main" val="281815222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Isosceles Triangle 6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74DDB19-D896-F7C9-D0A6-C7B02CEB0FC4}"/>
              </a:ext>
            </a:extLst>
          </p:cNvPr>
          <p:cNvSpPr txBox="1">
            <a:spLocks/>
          </p:cNvSpPr>
          <p:nvPr/>
        </p:nvSpPr>
        <p:spPr>
          <a:xfrm>
            <a:off x="2852289" y="1736334"/>
            <a:ext cx="5754696" cy="745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NG" sz="3600" dirty="0">
              <a:solidFill>
                <a:schemeClr val="tx2"/>
              </a:solidFill>
            </a:endParaRPr>
          </a:p>
        </p:txBody>
      </p:sp>
      <p:sp>
        <p:nvSpPr>
          <p:cNvPr id="2" name="Title 1">
            <a:extLst>
              <a:ext uri="{FF2B5EF4-FFF2-40B4-BE49-F238E27FC236}">
                <a16:creationId xmlns:a16="http://schemas.microsoft.com/office/drawing/2014/main" id="{6379A1C7-50DE-9BBA-88EB-B2A57606EA15}"/>
              </a:ext>
            </a:extLst>
          </p:cNvPr>
          <p:cNvSpPr>
            <a:spLocks noGrp="1"/>
          </p:cNvSpPr>
          <p:nvPr>
            <p:ph type="title"/>
          </p:nvPr>
        </p:nvSpPr>
        <p:spPr>
          <a:xfrm>
            <a:off x="3602033" y="619839"/>
            <a:ext cx="4982538" cy="877272"/>
          </a:xfrm>
        </p:spPr>
        <p:txBody>
          <a:bodyPr>
            <a:noAutofit/>
          </a:bodyPr>
          <a:lstStyle/>
          <a:p>
            <a:pPr algn="ctr"/>
            <a:r>
              <a:rPr lang="en-NG" b="1" dirty="0">
                <a:solidFill>
                  <a:schemeClr val="tx2"/>
                </a:solidFill>
              </a:rPr>
              <a:t>Introduction</a:t>
            </a:r>
            <a:endParaRPr lang="en-NG" dirty="0">
              <a:solidFill>
                <a:schemeClr val="tx2"/>
              </a:solidFill>
            </a:endParaRPr>
          </a:p>
        </p:txBody>
      </p:sp>
      <p:graphicFrame>
        <p:nvGraphicFramePr>
          <p:cNvPr id="9" name="Diagram 8">
            <a:extLst>
              <a:ext uri="{FF2B5EF4-FFF2-40B4-BE49-F238E27FC236}">
                <a16:creationId xmlns:a16="http://schemas.microsoft.com/office/drawing/2014/main" id="{45CC206B-B753-E3F1-04B2-A31AA9FE6C36}"/>
              </a:ext>
            </a:extLst>
          </p:cNvPr>
          <p:cNvGraphicFramePr/>
          <p:nvPr>
            <p:extLst>
              <p:ext uri="{D42A27DB-BD31-4B8C-83A1-F6EECF244321}">
                <p14:modId xmlns:p14="http://schemas.microsoft.com/office/powerpoint/2010/main" val="452690251"/>
              </p:ext>
            </p:extLst>
          </p:nvPr>
        </p:nvGraphicFramePr>
        <p:xfrm>
          <a:off x="1650117" y="1415957"/>
          <a:ext cx="8901442" cy="1285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7" name="Diagram 26">
            <a:extLst>
              <a:ext uri="{FF2B5EF4-FFF2-40B4-BE49-F238E27FC236}">
                <a16:creationId xmlns:a16="http://schemas.microsoft.com/office/drawing/2014/main" id="{C107974E-09F1-0E4B-A87E-B34EAF625778}"/>
              </a:ext>
            </a:extLst>
          </p:cNvPr>
          <p:cNvGraphicFramePr/>
          <p:nvPr>
            <p:extLst>
              <p:ext uri="{D42A27DB-BD31-4B8C-83A1-F6EECF244321}">
                <p14:modId xmlns:p14="http://schemas.microsoft.com/office/powerpoint/2010/main" val="2588785243"/>
              </p:ext>
            </p:extLst>
          </p:nvPr>
        </p:nvGraphicFramePr>
        <p:xfrm>
          <a:off x="989744" y="2689264"/>
          <a:ext cx="10188538" cy="20471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3" name="Diagram 32">
            <a:extLst>
              <a:ext uri="{FF2B5EF4-FFF2-40B4-BE49-F238E27FC236}">
                <a16:creationId xmlns:a16="http://schemas.microsoft.com/office/drawing/2014/main" id="{C135D9A8-C2A6-A0D6-80CD-2531C520663B}"/>
              </a:ext>
            </a:extLst>
          </p:cNvPr>
          <p:cNvGraphicFramePr/>
          <p:nvPr>
            <p:extLst>
              <p:ext uri="{D42A27DB-BD31-4B8C-83A1-F6EECF244321}">
                <p14:modId xmlns:p14="http://schemas.microsoft.com/office/powerpoint/2010/main" val="1048382430"/>
              </p:ext>
            </p:extLst>
          </p:nvPr>
        </p:nvGraphicFramePr>
        <p:xfrm>
          <a:off x="787685" y="4503048"/>
          <a:ext cx="10599505" cy="193446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39" name="Picture 38">
            <a:extLst>
              <a:ext uri="{FF2B5EF4-FFF2-40B4-BE49-F238E27FC236}">
                <a16:creationId xmlns:a16="http://schemas.microsoft.com/office/drawing/2014/main" id="{E5627E3B-D5B8-3E34-2BED-8FACC19F6C0A}"/>
              </a:ext>
            </a:extLst>
          </p:cNvPr>
          <p:cNvPicPr>
            <a:picLocks noChangeAspect="1"/>
          </p:cNvPicPr>
          <p:nvPr/>
        </p:nvPicPr>
        <p:blipFill>
          <a:blip r:embed="rId17"/>
          <a:stretch>
            <a:fillRect/>
          </a:stretch>
        </p:blipFill>
        <p:spPr>
          <a:xfrm>
            <a:off x="326607" y="506604"/>
            <a:ext cx="963251" cy="877900"/>
          </a:xfrm>
          <a:prstGeom prst="rect">
            <a:avLst/>
          </a:prstGeom>
        </p:spPr>
      </p:pic>
    </p:spTree>
    <p:extLst>
      <p:ext uri="{BB962C8B-B14F-4D97-AF65-F5344CB8AC3E}">
        <p14:creationId xmlns:p14="http://schemas.microsoft.com/office/powerpoint/2010/main" val="313102979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EE236F-AA7F-9BEA-D1A0-9F7948F2BD3C}"/>
              </a:ext>
            </a:extLst>
          </p:cNvPr>
          <p:cNvSpPr>
            <a:spLocks noGrp="1"/>
          </p:cNvSpPr>
          <p:nvPr>
            <p:ph type="ctrTitle"/>
          </p:nvPr>
        </p:nvSpPr>
        <p:spPr>
          <a:xfrm>
            <a:off x="5368974" y="1137334"/>
            <a:ext cx="5754896" cy="768871"/>
          </a:xfrm>
        </p:spPr>
        <p:txBody>
          <a:bodyPr vert="horz" lIns="91440" tIns="45720" rIns="91440" bIns="45720" rtlCol="0" anchor="b">
            <a:normAutofit/>
          </a:bodyPr>
          <a:lstStyle/>
          <a:p>
            <a:pPr algn="l"/>
            <a:r>
              <a:rPr lang="en-US" sz="4000" b="1" kern="1200" dirty="0">
                <a:solidFill>
                  <a:schemeClr val="tx1"/>
                </a:solidFill>
                <a:latin typeface="+mj-lt"/>
                <a:ea typeface="+mj-ea"/>
                <a:cs typeface="+mj-cs"/>
              </a:rPr>
              <a:t>Objectives</a:t>
            </a:r>
          </a:p>
        </p:txBody>
      </p:sp>
      <p:pic>
        <p:nvPicPr>
          <p:cNvPr id="33" name="Graphic 32" descr="Target">
            <a:extLst>
              <a:ext uri="{FF2B5EF4-FFF2-40B4-BE49-F238E27FC236}">
                <a16:creationId xmlns:a16="http://schemas.microsoft.com/office/drawing/2014/main" id="{6A50EA1D-A229-BE6A-0C1A-CFFA2CE41C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3325" y="1737944"/>
            <a:ext cx="3876165" cy="3876165"/>
          </a:xfrm>
          <a:prstGeom prst="rect">
            <a:avLst/>
          </a:prstGeom>
        </p:spPr>
      </p:pic>
      <p:sp>
        <p:nvSpPr>
          <p:cNvPr id="78" name="Rectangle 77">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0" name="Subtitle 2">
            <a:extLst>
              <a:ext uri="{FF2B5EF4-FFF2-40B4-BE49-F238E27FC236}">
                <a16:creationId xmlns:a16="http://schemas.microsoft.com/office/drawing/2014/main" id="{A85C09CC-BCE8-59FB-622E-B5345FBA3259}"/>
              </a:ext>
            </a:extLst>
          </p:cNvPr>
          <p:cNvGraphicFramePr/>
          <p:nvPr>
            <p:extLst>
              <p:ext uri="{D42A27DB-BD31-4B8C-83A1-F6EECF244321}">
                <p14:modId xmlns:p14="http://schemas.microsoft.com/office/powerpoint/2010/main" val="3008225957"/>
              </p:ext>
            </p:extLst>
          </p:nvPr>
        </p:nvGraphicFramePr>
        <p:xfrm>
          <a:off x="5368974" y="2015234"/>
          <a:ext cx="6027230" cy="37621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CC6F3955-DD86-B84F-5EE0-D5BF13A81116}"/>
              </a:ext>
            </a:extLst>
          </p:cNvPr>
          <p:cNvPicPr>
            <a:picLocks noChangeAspect="1"/>
          </p:cNvPicPr>
          <p:nvPr/>
        </p:nvPicPr>
        <p:blipFill>
          <a:blip r:embed="rId9"/>
          <a:stretch>
            <a:fillRect/>
          </a:stretch>
        </p:blipFill>
        <p:spPr>
          <a:xfrm>
            <a:off x="10432953" y="404902"/>
            <a:ext cx="963251" cy="877900"/>
          </a:xfrm>
          <a:prstGeom prst="rect">
            <a:avLst/>
          </a:prstGeom>
        </p:spPr>
      </p:pic>
    </p:spTree>
    <p:extLst>
      <p:ext uri="{BB962C8B-B14F-4D97-AF65-F5344CB8AC3E}">
        <p14:creationId xmlns:p14="http://schemas.microsoft.com/office/powerpoint/2010/main" val="318320380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AB0A73-772D-0013-A183-0C6188421C45}"/>
              </a:ext>
            </a:extLst>
          </p:cNvPr>
          <p:cNvSpPr>
            <a:spLocks noGrp="1"/>
          </p:cNvSpPr>
          <p:nvPr>
            <p:ph type="title"/>
          </p:nvPr>
        </p:nvSpPr>
        <p:spPr>
          <a:xfrm>
            <a:off x="1159933" y="995318"/>
            <a:ext cx="9872134" cy="877900"/>
          </a:xfrm>
          <a:solidFill>
            <a:srgbClr val="FFFFFF"/>
          </a:solidFill>
          <a:ln w="38100">
            <a:solidFill>
              <a:srgbClr val="7F7F7F"/>
            </a:solidFill>
            <a:miter lim="800000"/>
          </a:ln>
        </p:spPr>
        <p:txBody>
          <a:bodyPr vert="horz" lIns="91440" tIns="45720" rIns="91440" bIns="45720" rtlCol="0" anchor="ctr">
            <a:normAutofit/>
          </a:bodyPr>
          <a:lstStyle/>
          <a:p>
            <a:pPr algn="ctr"/>
            <a:r>
              <a:rPr lang="en-US" sz="3600" kern="1200" dirty="0">
                <a:solidFill>
                  <a:srgbClr val="3F3F3F"/>
                </a:solidFill>
                <a:latin typeface="+mj-lt"/>
                <a:ea typeface="+mj-ea"/>
                <a:cs typeface="+mj-cs"/>
              </a:rPr>
              <a:t>Data Sources/Methodology</a:t>
            </a:r>
          </a:p>
        </p:txBody>
      </p:sp>
      <p:sp>
        <p:nvSpPr>
          <p:cNvPr id="3" name="Content Placeholder 2">
            <a:extLst>
              <a:ext uri="{FF2B5EF4-FFF2-40B4-BE49-F238E27FC236}">
                <a16:creationId xmlns:a16="http://schemas.microsoft.com/office/drawing/2014/main" id="{0C9DD68D-F984-CFC9-E614-273C6AD05F52}"/>
              </a:ext>
            </a:extLst>
          </p:cNvPr>
          <p:cNvSpPr>
            <a:spLocks noGrp="1"/>
          </p:cNvSpPr>
          <p:nvPr>
            <p:ph idx="1"/>
          </p:nvPr>
        </p:nvSpPr>
        <p:spPr>
          <a:xfrm>
            <a:off x="2815125" y="2710543"/>
            <a:ext cx="2959145" cy="3518484"/>
          </a:xfrm>
        </p:spPr>
        <p:txBody>
          <a:bodyPr vert="horz" lIns="91440" tIns="45720" rIns="91440" bIns="45720" rtlCol="0" anchor="t">
            <a:normAutofit/>
          </a:bodyPr>
          <a:lstStyle/>
          <a:p>
            <a:r>
              <a:rPr lang="en-US" sz="2000" b="1" dirty="0"/>
              <a:t>Data Sources:</a:t>
            </a:r>
          </a:p>
          <a:p>
            <a:r>
              <a:rPr lang="en-US" sz="2000" dirty="0"/>
              <a:t>AFRINIC Members List</a:t>
            </a:r>
          </a:p>
          <a:p>
            <a:r>
              <a:rPr lang="en-US" sz="2000" dirty="0"/>
              <a:t>Hurricane Electric</a:t>
            </a:r>
          </a:p>
          <a:p>
            <a:r>
              <a:rPr lang="en-US" sz="2000" dirty="0"/>
              <a:t>IXPN Internal Data</a:t>
            </a:r>
          </a:p>
          <a:p>
            <a:endParaRPr lang="en-US" sz="2000" dirty="0"/>
          </a:p>
          <a:p>
            <a:endParaRPr lang="en-US" sz="2000" dirty="0"/>
          </a:p>
        </p:txBody>
      </p:sp>
      <p:cxnSp>
        <p:nvCxnSpPr>
          <p:cNvPr id="37" name="Straight Connector 36">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43A2F33A-389A-A648-CCD5-84F31A1F583A}"/>
              </a:ext>
            </a:extLst>
          </p:cNvPr>
          <p:cNvSpPr txBox="1">
            <a:spLocks/>
          </p:cNvSpPr>
          <p:nvPr/>
        </p:nvSpPr>
        <p:spPr>
          <a:xfrm>
            <a:off x="6417731" y="2710543"/>
            <a:ext cx="4511525" cy="351848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700" b="1" dirty="0"/>
              <a:t>Analysis Parameters:</a:t>
            </a:r>
          </a:p>
          <a:p>
            <a:pPr marL="0" algn="just"/>
            <a:r>
              <a:rPr lang="en-US" sz="1700" dirty="0"/>
              <a:t>Network Category Distribution</a:t>
            </a:r>
          </a:p>
          <a:p>
            <a:pPr marL="0" algn="just"/>
            <a:r>
              <a:rPr lang="en-US" sz="1700" dirty="0"/>
              <a:t>ASN Status </a:t>
            </a:r>
          </a:p>
          <a:p>
            <a:pPr marL="0" algn="just"/>
            <a:r>
              <a:rPr lang="en-US" sz="1700" dirty="0"/>
              <a:t>Network Category Vs ASN Status</a:t>
            </a:r>
          </a:p>
          <a:p>
            <a:pPr marL="0" algn="just"/>
            <a:r>
              <a:rPr lang="en-US" sz="1700" dirty="0"/>
              <a:t>Geographical Distribution (State of Origin)</a:t>
            </a:r>
          </a:p>
          <a:p>
            <a:pPr marL="0" algn="just"/>
            <a:r>
              <a:rPr lang="en-US" sz="1700" dirty="0"/>
              <a:t>New ASN Allocation</a:t>
            </a:r>
          </a:p>
          <a:p>
            <a:pPr marL="0" algn="just"/>
            <a:r>
              <a:rPr lang="en-US" sz="1700" dirty="0"/>
              <a:t>ASN Reallocation and Delisted ASN</a:t>
            </a:r>
          </a:p>
          <a:p>
            <a:pPr marL="0" algn="just"/>
            <a:r>
              <a:rPr lang="en-US" sz="1700" dirty="0"/>
              <a:t>3-Year ASN Growth Trend</a:t>
            </a:r>
          </a:p>
          <a:p>
            <a:pPr marL="0" algn="just"/>
            <a:r>
              <a:rPr lang="en-US" sz="1700" dirty="0"/>
              <a:t>Nigeria Vs Others</a:t>
            </a:r>
          </a:p>
          <a:p>
            <a:endParaRPr lang="en-US" sz="1700" dirty="0"/>
          </a:p>
        </p:txBody>
      </p:sp>
      <p:pic>
        <p:nvPicPr>
          <p:cNvPr id="5" name="Picture 4">
            <a:extLst>
              <a:ext uri="{FF2B5EF4-FFF2-40B4-BE49-F238E27FC236}">
                <a16:creationId xmlns:a16="http://schemas.microsoft.com/office/drawing/2014/main" id="{75F4B4F6-AE9F-61D5-493A-24ED812E5ABB}"/>
              </a:ext>
            </a:extLst>
          </p:cNvPr>
          <p:cNvPicPr>
            <a:picLocks noChangeAspect="1"/>
          </p:cNvPicPr>
          <p:nvPr/>
        </p:nvPicPr>
        <p:blipFill>
          <a:blip r:embed="rId2"/>
          <a:stretch>
            <a:fillRect/>
          </a:stretch>
        </p:blipFill>
        <p:spPr>
          <a:xfrm>
            <a:off x="196682" y="5654816"/>
            <a:ext cx="963251" cy="877900"/>
          </a:xfrm>
          <a:prstGeom prst="rect">
            <a:avLst/>
          </a:prstGeom>
        </p:spPr>
      </p:pic>
    </p:spTree>
    <p:extLst>
      <p:ext uri="{BB962C8B-B14F-4D97-AF65-F5344CB8AC3E}">
        <p14:creationId xmlns:p14="http://schemas.microsoft.com/office/powerpoint/2010/main" val="2803008876"/>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D9BD35-51B8-29F4-5F7C-D8CB8B1A5194}"/>
              </a:ext>
            </a:extLst>
          </p:cNvPr>
          <p:cNvSpPr>
            <a:spLocks noGrp="1"/>
          </p:cNvSpPr>
          <p:nvPr>
            <p:ph type="title"/>
          </p:nvPr>
        </p:nvSpPr>
        <p:spPr>
          <a:xfrm>
            <a:off x="828730" y="498039"/>
            <a:ext cx="4977976" cy="1454051"/>
          </a:xfrm>
        </p:spPr>
        <p:txBody>
          <a:bodyPr>
            <a:normAutofit/>
          </a:bodyPr>
          <a:lstStyle/>
          <a:p>
            <a:pPr algn="ctr"/>
            <a:r>
              <a:rPr lang="en-US" sz="3600" b="1" dirty="0">
                <a:solidFill>
                  <a:schemeClr val="tx2"/>
                </a:solidFill>
              </a:rPr>
              <a:t>Overview of ASN Growth in Nigeria </a:t>
            </a:r>
            <a:endParaRPr lang="en-NG" sz="3600" b="1" dirty="0">
              <a:solidFill>
                <a:schemeClr val="tx2"/>
              </a:solidFill>
            </a:endParaRPr>
          </a:p>
        </p:txBody>
      </p:sp>
      <p:graphicFrame>
        <p:nvGraphicFramePr>
          <p:cNvPr id="22" name="Content Placeholder 2">
            <a:extLst>
              <a:ext uri="{FF2B5EF4-FFF2-40B4-BE49-F238E27FC236}">
                <a16:creationId xmlns:a16="http://schemas.microsoft.com/office/drawing/2014/main" id="{ACE98F70-0D38-A23E-5083-46158FFABAE4}"/>
              </a:ext>
            </a:extLst>
          </p:cNvPr>
          <p:cNvGraphicFramePr>
            <a:graphicFrameLocks noGrp="1"/>
          </p:cNvGraphicFramePr>
          <p:nvPr>
            <p:ph idx="1"/>
            <p:extLst>
              <p:ext uri="{D42A27DB-BD31-4B8C-83A1-F6EECF244321}">
                <p14:modId xmlns:p14="http://schemas.microsoft.com/office/powerpoint/2010/main" val="2700992530"/>
              </p:ext>
            </p:extLst>
          </p:nvPr>
        </p:nvGraphicFramePr>
        <p:xfrm>
          <a:off x="450564" y="1876962"/>
          <a:ext cx="5645436" cy="448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Bar Graph with Upward Trend">
            <a:extLst>
              <a:ext uri="{FF2B5EF4-FFF2-40B4-BE49-F238E27FC236}">
                <a16:creationId xmlns:a16="http://schemas.microsoft.com/office/drawing/2014/main" id="{C7E055C6-FAF7-1BFA-1D16-5ACB0FA26F6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43249" y="1454460"/>
            <a:ext cx="3620021" cy="3620021"/>
          </a:xfrm>
          <a:prstGeom prst="rect">
            <a:avLst/>
          </a:prstGeom>
        </p:spPr>
      </p:pic>
      <p:pic>
        <p:nvPicPr>
          <p:cNvPr id="4" name="Picture 3">
            <a:extLst>
              <a:ext uri="{FF2B5EF4-FFF2-40B4-BE49-F238E27FC236}">
                <a16:creationId xmlns:a16="http://schemas.microsoft.com/office/drawing/2014/main" id="{136C2CF9-84EB-9427-8128-2EA4345A76EB}"/>
              </a:ext>
            </a:extLst>
          </p:cNvPr>
          <p:cNvPicPr>
            <a:picLocks noChangeAspect="1"/>
          </p:cNvPicPr>
          <p:nvPr/>
        </p:nvPicPr>
        <p:blipFill>
          <a:blip r:embed="rId9"/>
          <a:stretch>
            <a:fillRect/>
          </a:stretch>
        </p:blipFill>
        <p:spPr>
          <a:xfrm>
            <a:off x="158022" y="69351"/>
            <a:ext cx="963251" cy="877900"/>
          </a:xfrm>
          <a:prstGeom prst="rect">
            <a:avLst/>
          </a:prstGeom>
        </p:spPr>
      </p:pic>
    </p:spTree>
    <p:extLst>
      <p:ext uri="{BB962C8B-B14F-4D97-AF65-F5344CB8AC3E}">
        <p14:creationId xmlns:p14="http://schemas.microsoft.com/office/powerpoint/2010/main" val="153993273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18780-BF9C-9146-AA4A-F4544984D29D}"/>
              </a:ext>
            </a:extLst>
          </p:cNvPr>
          <p:cNvSpPr>
            <a:spLocks noGrp="1"/>
          </p:cNvSpPr>
          <p:nvPr>
            <p:ph type="title"/>
          </p:nvPr>
        </p:nvSpPr>
        <p:spPr>
          <a:xfrm>
            <a:off x="660968" y="903515"/>
            <a:ext cx="4461555" cy="1023257"/>
          </a:xfrm>
        </p:spPr>
        <p:txBody>
          <a:bodyPr/>
          <a:lstStyle/>
          <a:p>
            <a:pPr algn="ctr"/>
            <a:r>
              <a:rPr lang="en-US" b="1"/>
              <a:t>Network Category Distribution</a:t>
            </a:r>
            <a:endParaRPr lang="en-NG" b="1" dirty="0"/>
          </a:p>
        </p:txBody>
      </p:sp>
      <p:sp>
        <p:nvSpPr>
          <p:cNvPr id="42" name="Picture Placeholder 6">
            <a:extLst>
              <a:ext uri="{FF2B5EF4-FFF2-40B4-BE49-F238E27FC236}">
                <a16:creationId xmlns:a16="http://schemas.microsoft.com/office/drawing/2014/main" id="{90708136-1CDC-2AEA-0B91-8B5C99F774B0}"/>
              </a:ext>
            </a:extLst>
          </p:cNvPr>
          <p:cNvSpPr>
            <a:spLocks noGrp="1"/>
          </p:cNvSpPr>
          <p:nvPr>
            <p:ph type="pic" idx="1"/>
          </p:nvPr>
        </p:nvSpPr>
        <p:spPr>
          <a:xfrm>
            <a:off x="5562599" y="1393372"/>
            <a:ext cx="5795965" cy="4669971"/>
          </a:xfrm>
        </p:spPr>
        <p:txBody>
          <a:bodyPr/>
          <a:lstStyle/>
          <a:p>
            <a:endParaRPr lang="en-NG"/>
          </a:p>
        </p:txBody>
      </p:sp>
      <p:graphicFrame>
        <p:nvGraphicFramePr>
          <p:cNvPr id="10" name="Chart 9">
            <a:extLst>
              <a:ext uri="{FF2B5EF4-FFF2-40B4-BE49-F238E27FC236}">
                <a16:creationId xmlns:a16="http://schemas.microsoft.com/office/drawing/2014/main" id="{F35AC497-84ED-F4EA-96CA-EA171EA7AC28}"/>
              </a:ext>
            </a:extLst>
          </p:cNvPr>
          <p:cNvGraphicFramePr/>
          <p:nvPr>
            <p:extLst>
              <p:ext uri="{D42A27DB-BD31-4B8C-83A1-F6EECF244321}">
                <p14:modId xmlns:p14="http://schemas.microsoft.com/office/powerpoint/2010/main" val="2785841284"/>
              </p:ext>
            </p:extLst>
          </p:nvPr>
        </p:nvGraphicFramePr>
        <p:xfrm>
          <a:off x="5562600" y="1393372"/>
          <a:ext cx="5792788" cy="46699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3" name="Text Placeholder 3">
            <a:extLst>
              <a:ext uri="{FF2B5EF4-FFF2-40B4-BE49-F238E27FC236}">
                <a16:creationId xmlns:a16="http://schemas.microsoft.com/office/drawing/2014/main" id="{878FD09F-6586-B276-4B72-842CCEEF6CE4}"/>
              </a:ext>
            </a:extLst>
          </p:cNvPr>
          <p:cNvGraphicFramePr/>
          <p:nvPr>
            <p:extLst>
              <p:ext uri="{D42A27DB-BD31-4B8C-83A1-F6EECF244321}">
                <p14:modId xmlns:p14="http://schemas.microsoft.com/office/powerpoint/2010/main" val="2897945850"/>
              </p:ext>
            </p:extLst>
          </p:nvPr>
        </p:nvGraphicFramePr>
        <p:xfrm>
          <a:off x="391398" y="2035630"/>
          <a:ext cx="4920831" cy="4027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A6840336-2132-E32B-7A55-B09F7CD8DDE9}"/>
              </a:ext>
            </a:extLst>
          </p:cNvPr>
          <p:cNvPicPr>
            <a:picLocks noChangeAspect="1"/>
          </p:cNvPicPr>
          <p:nvPr/>
        </p:nvPicPr>
        <p:blipFill>
          <a:blip r:embed="rId8"/>
          <a:stretch>
            <a:fillRect/>
          </a:stretch>
        </p:blipFill>
        <p:spPr>
          <a:xfrm>
            <a:off x="10873762" y="257125"/>
            <a:ext cx="963251" cy="877900"/>
          </a:xfrm>
          <a:prstGeom prst="rect">
            <a:avLst/>
          </a:prstGeom>
        </p:spPr>
      </p:pic>
    </p:spTree>
    <p:extLst>
      <p:ext uri="{BB962C8B-B14F-4D97-AF65-F5344CB8AC3E}">
        <p14:creationId xmlns:p14="http://schemas.microsoft.com/office/powerpoint/2010/main" val="89743810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A86598-DA2C-41D5-BC0C-E877F881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5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95F2EE-BC6D-5BE1-4BD0-8C9857E2B89D}"/>
              </a:ext>
            </a:extLst>
          </p:cNvPr>
          <p:cNvSpPr>
            <a:spLocks noGrp="1"/>
          </p:cNvSpPr>
          <p:nvPr>
            <p:ph type="title"/>
          </p:nvPr>
        </p:nvSpPr>
        <p:spPr>
          <a:xfrm>
            <a:off x="892656" y="637762"/>
            <a:ext cx="4310698" cy="1145318"/>
          </a:xfrm>
        </p:spPr>
        <p:txBody>
          <a:bodyPr vert="horz" lIns="91440" tIns="45720" rIns="91440" bIns="45720" rtlCol="0" anchor="t">
            <a:normAutofit/>
          </a:bodyPr>
          <a:lstStyle/>
          <a:p>
            <a:pPr algn="ctr"/>
            <a:r>
              <a:rPr lang="en-US" sz="3700" b="1" kern="1200" dirty="0">
                <a:solidFill>
                  <a:schemeClr val="bg1"/>
                </a:solidFill>
                <a:latin typeface="+mj-lt"/>
                <a:ea typeface="+mj-ea"/>
                <a:cs typeface="+mj-cs"/>
              </a:rPr>
              <a:t>ASN Status</a:t>
            </a:r>
            <a:br>
              <a:rPr lang="en-US" sz="3700" b="1" kern="1200" dirty="0">
                <a:solidFill>
                  <a:schemeClr val="bg1"/>
                </a:solidFill>
                <a:latin typeface="+mj-lt"/>
                <a:ea typeface="+mj-ea"/>
                <a:cs typeface="+mj-cs"/>
              </a:rPr>
            </a:br>
            <a:r>
              <a:rPr lang="en-US" sz="3700" b="1" kern="1200" dirty="0">
                <a:solidFill>
                  <a:schemeClr val="bg1"/>
                </a:solidFill>
                <a:latin typeface="+mj-lt"/>
                <a:ea typeface="+mj-ea"/>
                <a:cs typeface="+mj-cs"/>
              </a:rPr>
              <a:t>[Active Vs Inactive]</a:t>
            </a:r>
          </a:p>
        </p:txBody>
      </p:sp>
      <p:sp>
        <p:nvSpPr>
          <p:cNvPr id="10" name="Rectangle 9">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6" y="2372156"/>
            <a:ext cx="4572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 Placeholder 3">
            <a:extLst>
              <a:ext uri="{FF2B5EF4-FFF2-40B4-BE49-F238E27FC236}">
                <a16:creationId xmlns:a16="http://schemas.microsoft.com/office/drawing/2014/main" id="{4495488E-00DA-0743-27FB-800E31B4E3DB}"/>
              </a:ext>
            </a:extLst>
          </p:cNvPr>
          <p:cNvSpPr>
            <a:spLocks noGrp="1"/>
          </p:cNvSpPr>
          <p:nvPr>
            <p:ph type="body" sz="half" idx="2"/>
          </p:nvPr>
        </p:nvSpPr>
        <p:spPr>
          <a:xfrm>
            <a:off x="1746762" y="2372156"/>
            <a:ext cx="3128287" cy="3633467"/>
          </a:xfrm>
        </p:spPr>
        <p:txBody>
          <a:bodyPr vert="horz" lIns="91440" tIns="45720" rIns="91440" bIns="45720" rtlCol="0">
            <a:normAutofit/>
          </a:bodyPr>
          <a:lstStyle/>
          <a:p>
            <a:pPr indent="-228600">
              <a:buFont typeface="Arial" panose="020B0604020202020204" pitchFamily="34" charset="0"/>
              <a:buChar char="•"/>
            </a:pPr>
            <a:r>
              <a:rPr lang="en-US" sz="2000" b="1" dirty="0">
                <a:solidFill>
                  <a:schemeClr val="bg1"/>
                </a:solidFill>
              </a:rPr>
              <a:t>Total ASN – 271</a:t>
            </a:r>
          </a:p>
          <a:p>
            <a:pPr indent="-228600">
              <a:buFont typeface="Arial" panose="020B0604020202020204" pitchFamily="34" charset="0"/>
              <a:buChar char="•"/>
            </a:pPr>
            <a:endParaRPr lang="en-US" sz="2000" b="1" dirty="0">
              <a:solidFill>
                <a:schemeClr val="bg1"/>
              </a:solidFill>
            </a:endParaRPr>
          </a:p>
          <a:p>
            <a:pPr indent="-228600">
              <a:buFont typeface="Arial" panose="020B0604020202020204" pitchFamily="34" charset="0"/>
              <a:buChar char="•"/>
            </a:pPr>
            <a:endParaRPr lang="en-US" sz="2000" b="1" dirty="0">
              <a:solidFill>
                <a:schemeClr val="bg1"/>
              </a:solidFill>
            </a:endParaRPr>
          </a:p>
          <a:p>
            <a:pPr indent="-228600">
              <a:buFont typeface="Arial" panose="020B0604020202020204" pitchFamily="34" charset="0"/>
              <a:buChar char="•"/>
            </a:pPr>
            <a:r>
              <a:rPr lang="en-US" sz="2000" b="1" dirty="0">
                <a:solidFill>
                  <a:schemeClr val="bg1"/>
                </a:solidFill>
              </a:rPr>
              <a:t>Active ASN – 236</a:t>
            </a:r>
          </a:p>
          <a:p>
            <a:pPr indent="-228600">
              <a:buFont typeface="Arial" panose="020B0604020202020204" pitchFamily="34" charset="0"/>
              <a:buChar char="•"/>
            </a:pPr>
            <a:endParaRPr lang="en-US" sz="2000" b="1" dirty="0">
              <a:solidFill>
                <a:schemeClr val="bg1"/>
              </a:solidFill>
            </a:endParaRPr>
          </a:p>
          <a:p>
            <a:pPr indent="-228600">
              <a:buFont typeface="Arial" panose="020B0604020202020204" pitchFamily="34" charset="0"/>
              <a:buChar char="•"/>
            </a:pPr>
            <a:endParaRPr lang="en-US" sz="2000" b="1" dirty="0">
              <a:solidFill>
                <a:schemeClr val="bg1"/>
              </a:solidFill>
            </a:endParaRPr>
          </a:p>
          <a:p>
            <a:pPr indent="-228600">
              <a:buFont typeface="Arial" panose="020B0604020202020204" pitchFamily="34" charset="0"/>
              <a:buChar char="•"/>
            </a:pPr>
            <a:r>
              <a:rPr lang="en-US" sz="2000" b="1" dirty="0">
                <a:solidFill>
                  <a:schemeClr val="bg1"/>
                </a:solidFill>
              </a:rPr>
              <a:t>Inactive ASN – 35</a:t>
            </a:r>
          </a:p>
          <a:p>
            <a:pPr indent="-228600">
              <a:buFont typeface="Arial" panose="020B0604020202020204" pitchFamily="34" charset="0"/>
              <a:buChar char="•"/>
            </a:pPr>
            <a:endParaRPr lang="en-US" sz="2000" dirty="0">
              <a:solidFill>
                <a:schemeClr val="bg1"/>
              </a:solidFill>
            </a:endParaRPr>
          </a:p>
        </p:txBody>
      </p:sp>
      <p:sp>
        <p:nvSpPr>
          <p:cNvPr id="16" name="Rectangle 15">
            <a:extLst>
              <a:ext uri="{FF2B5EF4-FFF2-40B4-BE49-F238E27FC236}">
                <a16:creationId xmlns:a16="http://schemas.microsoft.com/office/drawing/2014/main" id="{87F16C5A-0D41-47A9-B0A2-9C2AD7A8CF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hart 6">
            <a:extLst>
              <a:ext uri="{FF2B5EF4-FFF2-40B4-BE49-F238E27FC236}">
                <a16:creationId xmlns:a16="http://schemas.microsoft.com/office/drawing/2014/main" id="{5470F576-CA24-547D-D60F-AEAD7D1751D4}"/>
              </a:ext>
            </a:extLst>
          </p:cNvPr>
          <p:cNvGraphicFramePr/>
          <p:nvPr>
            <p:extLst>
              <p:ext uri="{D42A27DB-BD31-4B8C-83A1-F6EECF244321}">
                <p14:modId xmlns:p14="http://schemas.microsoft.com/office/powerpoint/2010/main" val="3059876170"/>
              </p:ext>
            </p:extLst>
          </p:nvPr>
        </p:nvGraphicFramePr>
        <p:xfrm>
          <a:off x="6631047" y="1164777"/>
          <a:ext cx="4686455" cy="4561114"/>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34D28815-8E85-2D14-0D1F-D0A1C465B4DF}"/>
              </a:ext>
            </a:extLst>
          </p:cNvPr>
          <p:cNvPicPr>
            <a:picLocks noChangeAspect="1"/>
          </p:cNvPicPr>
          <p:nvPr/>
        </p:nvPicPr>
        <p:blipFill>
          <a:blip r:embed="rId3"/>
          <a:stretch>
            <a:fillRect/>
          </a:stretch>
        </p:blipFill>
        <p:spPr>
          <a:xfrm>
            <a:off x="11137047" y="5850044"/>
            <a:ext cx="963251" cy="877900"/>
          </a:xfrm>
          <a:prstGeom prst="rect">
            <a:avLst/>
          </a:prstGeom>
        </p:spPr>
      </p:pic>
    </p:spTree>
    <p:extLst>
      <p:ext uri="{BB962C8B-B14F-4D97-AF65-F5344CB8AC3E}">
        <p14:creationId xmlns:p14="http://schemas.microsoft.com/office/powerpoint/2010/main" val="242554139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58254" y="-358254"/>
            <a:ext cx="6858000" cy="7574507"/>
          </a:xfrm>
          <a:prstGeom prst="rect">
            <a:avLst/>
          </a:prstGeom>
          <a:ln>
            <a:noFill/>
          </a:ln>
          <a:effectLst>
            <a:outerShdw blurRad="304800" dist="317500" sx="94000" sy="94000" algn="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FC4DC2-EC4F-00A0-9922-CA9666A427D0}"/>
              </a:ext>
            </a:extLst>
          </p:cNvPr>
          <p:cNvSpPr>
            <a:spLocks noGrp="1"/>
          </p:cNvSpPr>
          <p:nvPr>
            <p:ph type="title"/>
          </p:nvPr>
        </p:nvSpPr>
        <p:spPr>
          <a:xfrm>
            <a:off x="437209" y="743803"/>
            <a:ext cx="6905569" cy="617002"/>
          </a:xfrm>
        </p:spPr>
        <p:txBody>
          <a:bodyPr vert="horz" lIns="91440" tIns="45720" rIns="91440" bIns="45720" rtlCol="0" anchor="b">
            <a:normAutofit/>
          </a:bodyPr>
          <a:lstStyle/>
          <a:p>
            <a:pPr algn="ctr"/>
            <a:r>
              <a:rPr lang="en-US" sz="3600" b="1" kern="1200" dirty="0">
                <a:solidFill>
                  <a:schemeClr val="tx1"/>
                </a:solidFill>
                <a:latin typeface="+mj-lt"/>
                <a:ea typeface="+mj-ea"/>
                <a:cs typeface="+mj-cs"/>
              </a:rPr>
              <a:t>Network Category </a:t>
            </a:r>
            <a:r>
              <a:rPr lang="en-US" sz="3600" b="1" dirty="0"/>
              <a:t>Vs</a:t>
            </a:r>
            <a:r>
              <a:rPr lang="en-US" sz="3600" b="1" kern="1200" dirty="0">
                <a:solidFill>
                  <a:schemeClr val="tx1"/>
                </a:solidFill>
                <a:latin typeface="+mj-lt"/>
                <a:ea typeface="+mj-ea"/>
                <a:cs typeface="+mj-cs"/>
              </a:rPr>
              <a:t> ASN Status</a:t>
            </a:r>
          </a:p>
        </p:txBody>
      </p:sp>
      <p:sp>
        <p:nvSpPr>
          <p:cNvPr id="29" name="Content Placeholder 2">
            <a:extLst>
              <a:ext uri="{FF2B5EF4-FFF2-40B4-BE49-F238E27FC236}">
                <a16:creationId xmlns:a16="http://schemas.microsoft.com/office/drawing/2014/main" id="{A16D3870-F691-52B3-FF19-23B7108505C0}"/>
              </a:ext>
            </a:extLst>
          </p:cNvPr>
          <p:cNvSpPr>
            <a:spLocks noGrp="1"/>
          </p:cNvSpPr>
          <p:nvPr>
            <p:ph type="body" sz="half" idx="2"/>
          </p:nvPr>
        </p:nvSpPr>
        <p:spPr>
          <a:xfrm>
            <a:off x="7711202" y="1717372"/>
            <a:ext cx="3304272" cy="4584385"/>
          </a:xfrm>
        </p:spPr>
        <p:txBody>
          <a:bodyPr vert="horz" lIns="91440" tIns="45720" rIns="91440" bIns="45720" rtlCol="0" anchor="ctr">
            <a:normAutofit fontScale="92500" lnSpcReduction="10000"/>
          </a:bodyPr>
          <a:lstStyle/>
          <a:p>
            <a:pPr marL="0" indent="-228600">
              <a:buFont typeface="Arial" panose="020B0604020202020204" pitchFamily="34" charset="0"/>
              <a:buChar char="•"/>
            </a:pPr>
            <a:r>
              <a:rPr lang="en-US" sz="1700" b="1" dirty="0"/>
              <a:t>• ISPs – 129 </a:t>
            </a:r>
          </a:p>
          <a:p>
            <a:pPr marL="0" indent="-228600">
              <a:buFont typeface="Arial" panose="020B0604020202020204" pitchFamily="34" charset="0"/>
              <a:buChar char="•"/>
            </a:pPr>
            <a:r>
              <a:rPr lang="en-US" sz="1700" dirty="0"/>
              <a:t>(Active – 117) (Inactive - 12)</a:t>
            </a:r>
          </a:p>
          <a:p>
            <a:pPr marL="0" indent="-228600">
              <a:buFont typeface="Arial" panose="020B0604020202020204" pitchFamily="34" charset="0"/>
              <a:buChar char="•"/>
            </a:pPr>
            <a:r>
              <a:rPr lang="en-US" sz="1700" b="1" dirty="0"/>
              <a:t>• MNOs – 4 </a:t>
            </a:r>
          </a:p>
          <a:p>
            <a:pPr marL="0" indent="-228600">
              <a:buFont typeface="Arial" panose="020B0604020202020204" pitchFamily="34" charset="0"/>
              <a:buChar char="•"/>
            </a:pPr>
            <a:r>
              <a:rPr lang="en-US" sz="1700" dirty="0"/>
              <a:t>(Active - 4) (Inactive - 0)</a:t>
            </a:r>
          </a:p>
          <a:p>
            <a:pPr marL="0" indent="-228600">
              <a:buFont typeface="Arial" panose="020B0604020202020204" pitchFamily="34" charset="0"/>
              <a:buChar char="•"/>
            </a:pPr>
            <a:r>
              <a:rPr lang="en-US" sz="1700" b="1" dirty="0"/>
              <a:t>• CDNs – 1 </a:t>
            </a:r>
          </a:p>
          <a:p>
            <a:pPr marL="0" indent="-228600">
              <a:buFont typeface="Arial" panose="020B0604020202020204" pitchFamily="34" charset="0"/>
              <a:buChar char="•"/>
            </a:pPr>
            <a:r>
              <a:rPr lang="en-US" sz="1700" dirty="0"/>
              <a:t>(Active - 1) (Inactive – 0)</a:t>
            </a:r>
          </a:p>
          <a:p>
            <a:pPr marL="0" indent="-228600">
              <a:buFont typeface="Arial" panose="020B0604020202020204" pitchFamily="34" charset="0"/>
              <a:buChar char="•"/>
            </a:pPr>
            <a:r>
              <a:rPr lang="en-US" sz="1700" b="1" dirty="0"/>
              <a:t>• Financial Institutions – 41 </a:t>
            </a:r>
          </a:p>
          <a:p>
            <a:pPr marL="0" indent="-228600">
              <a:buFont typeface="Arial" panose="020B0604020202020204" pitchFamily="34" charset="0"/>
              <a:buChar char="•"/>
            </a:pPr>
            <a:r>
              <a:rPr lang="en-US" sz="1700" dirty="0"/>
              <a:t>(Active 38) (Inactive – 3)</a:t>
            </a:r>
          </a:p>
          <a:p>
            <a:pPr marL="0" indent="-228600">
              <a:buFont typeface="Arial" panose="020B0604020202020204" pitchFamily="34" charset="0"/>
              <a:buChar char="•"/>
            </a:pPr>
            <a:r>
              <a:rPr lang="en-US" sz="1700" b="1" dirty="0"/>
              <a:t>• Enterprise Networks – 32 </a:t>
            </a:r>
          </a:p>
          <a:p>
            <a:pPr marL="0" indent="-228600">
              <a:buFont typeface="Arial" panose="020B0604020202020204" pitchFamily="34" charset="0"/>
              <a:buChar char="•"/>
            </a:pPr>
            <a:r>
              <a:rPr lang="en-US" sz="1700" dirty="0"/>
              <a:t>(Active – 25) (Inactive – 7)</a:t>
            </a:r>
          </a:p>
          <a:p>
            <a:pPr marL="0" indent="-228600">
              <a:buFont typeface="Arial" panose="020B0604020202020204" pitchFamily="34" charset="0"/>
              <a:buChar char="•"/>
            </a:pPr>
            <a:r>
              <a:rPr lang="en-US" sz="1700" dirty="0"/>
              <a:t>• </a:t>
            </a:r>
            <a:r>
              <a:rPr lang="en-US" sz="1700" b="1" dirty="0"/>
              <a:t>Educational Institutions – 27</a:t>
            </a:r>
          </a:p>
          <a:p>
            <a:pPr marL="0" indent="-228600">
              <a:buFont typeface="Arial" panose="020B0604020202020204" pitchFamily="34" charset="0"/>
              <a:buChar char="•"/>
            </a:pPr>
            <a:r>
              <a:rPr lang="en-US" sz="1700" b="1" dirty="0"/>
              <a:t> </a:t>
            </a:r>
            <a:r>
              <a:rPr lang="en-US" sz="1700" dirty="0"/>
              <a:t>(Active – 21) (Inactive – 6)</a:t>
            </a:r>
          </a:p>
          <a:p>
            <a:pPr marL="0" indent="-228600">
              <a:buFont typeface="Arial" panose="020B0604020202020204" pitchFamily="34" charset="0"/>
              <a:buChar char="•"/>
            </a:pPr>
            <a:r>
              <a:rPr lang="en-US" sz="1700" b="1" dirty="0"/>
              <a:t>• Others – 37</a:t>
            </a:r>
          </a:p>
          <a:p>
            <a:pPr marL="0" indent="-228600">
              <a:buFont typeface="Arial" panose="020B0604020202020204" pitchFamily="34" charset="0"/>
              <a:buChar char="•"/>
            </a:pPr>
            <a:r>
              <a:rPr lang="en-US" sz="1700" b="1" dirty="0"/>
              <a:t> </a:t>
            </a:r>
            <a:r>
              <a:rPr lang="en-US" sz="1700" dirty="0"/>
              <a:t>(Active – 30) (Inactive – 7)</a:t>
            </a:r>
          </a:p>
          <a:p>
            <a:pPr indent="-228600">
              <a:buFont typeface="Arial" panose="020B0604020202020204" pitchFamily="34" charset="0"/>
              <a:buChar char="•"/>
            </a:pPr>
            <a:endParaRPr lang="en-US" sz="1700" dirty="0"/>
          </a:p>
        </p:txBody>
      </p:sp>
      <p:graphicFrame>
        <p:nvGraphicFramePr>
          <p:cNvPr id="6" name="Chart 5">
            <a:extLst>
              <a:ext uri="{FF2B5EF4-FFF2-40B4-BE49-F238E27FC236}">
                <a16:creationId xmlns:a16="http://schemas.microsoft.com/office/drawing/2014/main" id="{CFB68E56-C90D-F11B-E400-35ECDB0E74A7}"/>
              </a:ext>
            </a:extLst>
          </p:cNvPr>
          <p:cNvGraphicFramePr/>
          <p:nvPr>
            <p:extLst>
              <p:ext uri="{D42A27DB-BD31-4B8C-83A1-F6EECF244321}">
                <p14:modId xmlns:p14="http://schemas.microsoft.com/office/powerpoint/2010/main" val="4080207975"/>
              </p:ext>
            </p:extLst>
          </p:nvPr>
        </p:nvGraphicFramePr>
        <p:xfrm>
          <a:off x="724619" y="1717371"/>
          <a:ext cx="6395372" cy="4241639"/>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a:extLst>
              <a:ext uri="{FF2B5EF4-FFF2-40B4-BE49-F238E27FC236}">
                <a16:creationId xmlns:a16="http://schemas.microsoft.com/office/drawing/2014/main" id="{B9E7794F-2906-FA8C-56A6-22BECCCA30A7}"/>
              </a:ext>
            </a:extLst>
          </p:cNvPr>
          <p:cNvPicPr>
            <a:picLocks noChangeAspect="1"/>
          </p:cNvPicPr>
          <p:nvPr/>
        </p:nvPicPr>
        <p:blipFill>
          <a:blip r:embed="rId3"/>
          <a:stretch>
            <a:fillRect/>
          </a:stretch>
        </p:blipFill>
        <p:spPr>
          <a:xfrm>
            <a:off x="10533848" y="304853"/>
            <a:ext cx="963251" cy="877900"/>
          </a:xfrm>
          <a:prstGeom prst="rect">
            <a:avLst/>
          </a:prstGeom>
        </p:spPr>
      </p:pic>
    </p:spTree>
    <p:extLst>
      <p:ext uri="{BB962C8B-B14F-4D97-AF65-F5344CB8AC3E}">
        <p14:creationId xmlns:p14="http://schemas.microsoft.com/office/powerpoint/2010/main" val="118627089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76093-ACEF-640D-FE30-E5779F7A5FAB}"/>
              </a:ext>
            </a:extLst>
          </p:cNvPr>
          <p:cNvSpPr>
            <a:spLocks noGrp="1"/>
          </p:cNvSpPr>
          <p:nvPr>
            <p:ph type="title"/>
          </p:nvPr>
        </p:nvSpPr>
        <p:spPr>
          <a:xfrm>
            <a:off x="2352896" y="576943"/>
            <a:ext cx="7487783" cy="620486"/>
          </a:xfrm>
        </p:spPr>
        <p:txBody>
          <a:bodyPr/>
          <a:lstStyle/>
          <a:p>
            <a:r>
              <a:rPr lang="en-US" b="1" dirty="0"/>
              <a:t>Geographical Distribution (State of Origin)</a:t>
            </a:r>
            <a:endParaRPr lang="en-NG" b="1" dirty="0"/>
          </a:p>
        </p:txBody>
      </p:sp>
      <p:sp>
        <p:nvSpPr>
          <p:cNvPr id="4" name="Text Placeholder 3">
            <a:extLst>
              <a:ext uri="{FF2B5EF4-FFF2-40B4-BE49-F238E27FC236}">
                <a16:creationId xmlns:a16="http://schemas.microsoft.com/office/drawing/2014/main" id="{E0725B71-FD1C-1293-01DD-13D2098BC3B7}"/>
              </a:ext>
            </a:extLst>
          </p:cNvPr>
          <p:cNvSpPr>
            <a:spLocks noGrp="1"/>
          </p:cNvSpPr>
          <p:nvPr>
            <p:ph type="body" sz="half" idx="2"/>
          </p:nvPr>
        </p:nvSpPr>
        <p:spPr>
          <a:xfrm>
            <a:off x="915868" y="1672040"/>
            <a:ext cx="2019608" cy="3365273"/>
          </a:xfrm>
        </p:spPr>
        <p:txBody>
          <a:bodyPr>
            <a:normAutofit/>
          </a:bodyPr>
          <a:lstStyle/>
          <a:p>
            <a:pPr marL="285750" indent="-285750">
              <a:buFont typeface="Arial" panose="020B0604020202020204" pitchFamily="34" charset="0"/>
              <a:buChar char="•"/>
            </a:pPr>
            <a:r>
              <a:rPr lang="en-US" dirty="0"/>
              <a:t>Lagos – 167</a:t>
            </a:r>
          </a:p>
          <a:p>
            <a:pPr marL="285750" indent="-285750">
              <a:buFont typeface="Arial" panose="020B0604020202020204" pitchFamily="34" charset="0"/>
              <a:buChar char="•"/>
            </a:pPr>
            <a:r>
              <a:rPr lang="en-US" dirty="0"/>
              <a:t>Abuja [FCT] – 49</a:t>
            </a:r>
          </a:p>
          <a:p>
            <a:pPr marL="285750" indent="-285750">
              <a:buFont typeface="Arial" panose="020B0604020202020204" pitchFamily="34" charset="0"/>
              <a:buChar char="•"/>
            </a:pPr>
            <a:r>
              <a:rPr lang="en-US" dirty="0"/>
              <a:t>Rivers – 9</a:t>
            </a:r>
          </a:p>
          <a:p>
            <a:pPr marL="285750" indent="-285750">
              <a:buFont typeface="Arial" panose="020B0604020202020204" pitchFamily="34" charset="0"/>
              <a:buChar char="•"/>
            </a:pPr>
            <a:r>
              <a:rPr lang="en-US" dirty="0"/>
              <a:t>Oyo  – 6</a:t>
            </a:r>
          </a:p>
          <a:p>
            <a:pPr marL="285750" indent="-285750">
              <a:buFont typeface="Arial" panose="020B0604020202020204" pitchFamily="34" charset="0"/>
              <a:buChar char="•"/>
            </a:pPr>
            <a:r>
              <a:rPr lang="en-US" dirty="0"/>
              <a:t>Ogun – 6</a:t>
            </a:r>
          </a:p>
          <a:p>
            <a:pPr marL="285750" indent="-285750">
              <a:buFont typeface="Arial" panose="020B0604020202020204" pitchFamily="34" charset="0"/>
              <a:buChar char="•"/>
            </a:pPr>
            <a:r>
              <a:rPr lang="en-US" dirty="0"/>
              <a:t>Kano – 6</a:t>
            </a:r>
          </a:p>
          <a:p>
            <a:pPr marL="285750" indent="-285750">
              <a:buFont typeface="Arial" panose="020B0604020202020204" pitchFamily="34" charset="0"/>
              <a:buChar char="•"/>
            </a:pPr>
            <a:r>
              <a:rPr lang="en-US" dirty="0"/>
              <a:t>Osun – 4</a:t>
            </a:r>
          </a:p>
          <a:p>
            <a:pPr marL="285750" indent="-285750">
              <a:buFont typeface="Arial" panose="020B0604020202020204" pitchFamily="34" charset="0"/>
              <a:buChar char="•"/>
            </a:pPr>
            <a:r>
              <a:rPr lang="en-US" dirty="0"/>
              <a:t>Kwara – 3</a:t>
            </a:r>
          </a:p>
          <a:p>
            <a:pPr marL="285750" indent="-285750">
              <a:buFont typeface="Arial" panose="020B0604020202020204" pitchFamily="34" charset="0"/>
              <a:buChar char="•"/>
            </a:pPr>
            <a:r>
              <a:rPr lang="en-US" dirty="0"/>
              <a:t>Delta - 3</a:t>
            </a:r>
          </a:p>
          <a:p>
            <a:pPr marL="285750" indent="-285750" algn="ctr">
              <a:buFont typeface="Arial" panose="020B0604020202020204" pitchFamily="34" charset="0"/>
              <a:buChar char="•"/>
            </a:pPr>
            <a:endParaRPr lang="en-US" dirty="0"/>
          </a:p>
          <a:p>
            <a:pPr algn="ctr"/>
            <a:endParaRPr lang="en-NG" dirty="0"/>
          </a:p>
        </p:txBody>
      </p:sp>
      <p:sp>
        <p:nvSpPr>
          <p:cNvPr id="5" name="Text Placeholder 3">
            <a:extLst>
              <a:ext uri="{FF2B5EF4-FFF2-40B4-BE49-F238E27FC236}">
                <a16:creationId xmlns:a16="http://schemas.microsoft.com/office/drawing/2014/main" id="{1EC7D969-876E-57DB-6191-7B7357F7BD16}"/>
              </a:ext>
            </a:extLst>
          </p:cNvPr>
          <p:cNvSpPr txBox="1">
            <a:spLocks/>
          </p:cNvSpPr>
          <p:nvPr/>
        </p:nvSpPr>
        <p:spPr>
          <a:xfrm>
            <a:off x="3297286" y="1672040"/>
            <a:ext cx="1860359" cy="4207431"/>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Enugu - 2</a:t>
            </a:r>
          </a:p>
          <a:p>
            <a:pPr marL="285750" indent="-285750">
              <a:buFont typeface="Arial" panose="020B0604020202020204" pitchFamily="34" charset="0"/>
              <a:buChar char="•"/>
            </a:pPr>
            <a:r>
              <a:rPr lang="en-US" dirty="0"/>
              <a:t>Adamawa – 2</a:t>
            </a:r>
          </a:p>
          <a:p>
            <a:pPr marL="285750" indent="-285750">
              <a:buFont typeface="Arial" panose="020B0604020202020204" pitchFamily="34" charset="0"/>
              <a:buChar char="•"/>
            </a:pPr>
            <a:r>
              <a:rPr lang="en-US" dirty="0"/>
              <a:t>Edo – 2</a:t>
            </a:r>
          </a:p>
          <a:p>
            <a:pPr marL="285750" indent="-285750">
              <a:buFont typeface="Arial" panose="020B0604020202020204" pitchFamily="34" charset="0"/>
              <a:buChar char="•"/>
            </a:pPr>
            <a:r>
              <a:rPr lang="en-US" dirty="0"/>
              <a:t>Ekiti - 2</a:t>
            </a:r>
          </a:p>
          <a:p>
            <a:pPr marL="285750" indent="-285750">
              <a:buFont typeface="Arial" panose="020B0604020202020204" pitchFamily="34" charset="0"/>
              <a:buChar char="•"/>
            </a:pPr>
            <a:r>
              <a:rPr lang="en-US" dirty="0"/>
              <a:t>Akwa Ibom – 2</a:t>
            </a:r>
          </a:p>
          <a:p>
            <a:pPr marL="285750" indent="-285750">
              <a:buFont typeface="Arial" panose="020B0604020202020204" pitchFamily="34" charset="0"/>
              <a:buChar char="•"/>
            </a:pPr>
            <a:r>
              <a:rPr lang="en-US" dirty="0"/>
              <a:t>Kaduna - 1</a:t>
            </a:r>
          </a:p>
          <a:p>
            <a:pPr marL="285750" indent="-285750">
              <a:buFont typeface="Arial" panose="020B0604020202020204" pitchFamily="34" charset="0"/>
              <a:buChar char="•"/>
            </a:pPr>
            <a:r>
              <a:rPr lang="en-US" dirty="0"/>
              <a:t>Ondo – 1</a:t>
            </a:r>
          </a:p>
          <a:p>
            <a:pPr marL="285750" indent="-285750">
              <a:buFont typeface="Arial" panose="020B0604020202020204" pitchFamily="34" charset="0"/>
              <a:buChar char="•"/>
            </a:pPr>
            <a:r>
              <a:rPr lang="en-US" dirty="0"/>
              <a:t>Cross River – 1</a:t>
            </a:r>
          </a:p>
          <a:p>
            <a:pPr marL="285750" indent="-285750">
              <a:buFont typeface="Arial" panose="020B0604020202020204" pitchFamily="34" charset="0"/>
              <a:buChar char="•"/>
            </a:pPr>
            <a:r>
              <a:rPr lang="en-US" dirty="0"/>
              <a:t>Borno – 1</a:t>
            </a:r>
          </a:p>
          <a:p>
            <a:pPr marL="285750" indent="-285750">
              <a:buFont typeface="Arial" panose="020B0604020202020204" pitchFamily="34" charset="0"/>
              <a:buChar char="•"/>
            </a:pPr>
            <a:r>
              <a:rPr lang="en-US" dirty="0"/>
              <a:t>Niger – 1</a:t>
            </a:r>
          </a:p>
          <a:p>
            <a:pPr marL="285750" indent="-285750">
              <a:buFont typeface="Arial" panose="020B0604020202020204" pitchFamily="34" charset="0"/>
              <a:buChar char="•"/>
            </a:pPr>
            <a:r>
              <a:rPr lang="en-US" dirty="0"/>
              <a:t>Anambra – 1</a:t>
            </a:r>
          </a:p>
          <a:p>
            <a:pPr marL="285750" indent="-285750">
              <a:buFont typeface="Arial" panose="020B0604020202020204" pitchFamily="34" charset="0"/>
              <a:buChar char="•"/>
            </a:pPr>
            <a:r>
              <a:rPr lang="en-US" dirty="0"/>
              <a:t>Plateau – 1</a:t>
            </a:r>
          </a:p>
          <a:p>
            <a:pPr marL="285750" indent="-285750">
              <a:buFont typeface="Arial" panose="020B0604020202020204" pitchFamily="34" charset="0"/>
              <a:buChar char="•"/>
            </a:pPr>
            <a:r>
              <a:rPr lang="en-US" dirty="0"/>
              <a:t>Sokoto - 1</a:t>
            </a:r>
          </a:p>
          <a:p>
            <a:pPr marL="285750" indent="-285750" algn="ctr">
              <a:buFont typeface="Arial" panose="020B0604020202020204" pitchFamily="34" charset="0"/>
              <a:buChar char="•"/>
            </a:pPr>
            <a:endParaRPr lang="en-US" dirty="0"/>
          </a:p>
          <a:p>
            <a:pPr algn="ctr"/>
            <a:endParaRPr lang="en-NG" dirty="0"/>
          </a:p>
        </p:txBody>
      </p:sp>
      <p:sp>
        <p:nvSpPr>
          <p:cNvPr id="12" name="Title 1">
            <a:extLst>
              <a:ext uri="{FF2B5EF4-FFF2-40B4-BE49-F238E27FC236}">
                <a16:creationId xmlns:a16="http://schemas.microsoft.com/office/drawing/2014/main" id="{965E95E0-CD96-3460-0BA9-693BCFF30E6D}"/>
              </a:ext>
            </a:extLst>
          </p:cNvPr>
          <p:cNvSpPr txBox="1">
            <a:spLocks/>
          </p:cNvSpPr>
          <p:nvPr/>
        </p:nvSpPr>
        <p:spPr>
          <a:xfrm>
            <a:off x="723590" y="5840184"/>
            <a:ext cx="10755086" cy="62048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just"/>
            <a:r>
              <a:rPr lang="en-US" sz="1600" b="1" i="1" dirty="0"/>
              <a:t>22 states in Nigeria have at least one ASN, while 15 states have none. This represents a 19% difference between states with ASN presence (59.5%) and those without (40.5%).</a:t>
            </a:r>
            <a:endParaRPr lang="en-NG" sz="1600" b="1" i="1" dirty="0"/>
          </a:p>
        </p:txBody>
      </p:sp>
      <p:pic>
        <p:nvPicPr>
          <p:cNvPr id="3" name="Picture 2">
            <a:extLst>
              <a:ext uri="{FF2B5EF4-FFF2-40B4-BE49-F238E27FC236}">
                <a16:creationId xmlns:a16="http://schemas.microsoft.com/office/drawing/2014/main" id="{372686AA-28DA-BC09-E07B-E8FB884D73FC}"/>
              </a:ext>
            </a:extLst>
          </p:cNvPr>
          <p:cNvPicPr>
            <a:picLocks noChangeAspect="1"/>
          </p:cNvPicPr>
          <p:nvPr/>
        </p:nvPicPr>
        <p:blipFill>
          <a:blip r:embed="rId2"/>
          <a:stretch>
            <a:fillRect/>
          </a:stretch>
        </p:blipFill>
        <p:spPr>
          <a:xfrm>
            <a:off x="400117" y="352860"/>
            <a:ext cx="963251" cy="877900"/>
          </a:xfrm>
          <a:prstGeom prst="rect">
            <a:avLst/>
          </a:prstGeom>
        </p:spPr>
      </p:pic>
      <p:pic>
        <p:nvPicPr>
          <p:cNvPr id="8" name="Content Placeholder 7">
            <a:extLst>
              <a:ext uri="{FF2B5EF4-FFF2-40B4-BE49-F238E27FC236}">
                <a16:creationId xmlns:a16="http://schemas.microsoft.com/office/drawing/2014/main" id="{B42EB6E1-5560-6EB4-CD91-03B04E164BEF}"/>
              </a:ext>
            </a:extLst>
          </p:cNvPr>
          <p:cNvPicPr>
            <a:picLocks noGrp="1" noChangeAspect="1"/>
          </p:cNvPicPr>
          <p:nvPr>
            <p:ph idx="1"/>
          </p:nvPr>
        </p:nvPicPr>
        <p:blipFill>
          <a:blip r:embed="rId3"/>
          <a:stretch>
            <a:fillRect/>
          </a:stretch>
        </p:blipFill>
        <p:spPr>
          <a:xfrm>
            <a:off x="5509172" y="1230760"/>
            <a:ext cx="5969504" cy="4429812"/>
          </a:xfrm>
          <a:prstGeom prst="rect">
            <a:avLst/>
          </a:prstGeom>
        </p:spPr>
      </p:pic>
    </p:spTree>
    <p:extLst>
      <p:ext uri="{BB962C8B-B14F-4D97-AF65-F5344CB8AC3E}">
        <p14:creationId xmlns:p14="http://schemas.microsoft.com/office/powerpoint/2010/main" val="4098744732"/>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3641</TotalTime>
  <Words>1285</Words>
  <Application>Microsoft Office PowerPoint</Application>
  <PresentationFormat>Widescreen</PresentationFormat>
  <Paragraphs>164</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Aptos Display</vt:lpstr>
      <vt:lpstr>Arial</vt:lpstr>
      <vt:lpstr>Calibri</vt:lpstr>
      <vt:lpstr>Office Theme</vt:lpstr>
      <vt:lpstr>Nigeria ASN Analysis 2025 </vt:lpstr>
      <vt:lpstr>Introduction</vt:lpstr>
      <vt:lpstr>Objectives</vt:lpstr>
      <vt:lpstr>Data Sources/Methodology</vt:lpstr>
      <vt:lpstr>Overview of ASN Growth in Nigeria </vt:lpstr>
      <vt:lpstr>Network Category Distribution</vt:lpstr>
      <vt:lpstr>ASN Status [Active Vs Inactive]</vt:lpstr>
      <vt:lpstr>Network Category Vs ASN Status</vt:lpstr>
      <vt:lpstr>Geographical Distribution (State of Origin)</vt:lpstr>
      <vt:lpstr>New ASN Allocation 2025</vt:lpstr>
      <vt:lpstr>ASN Reallocation and Delisted ASN  </vt:lpstr>
      <vt:lpstr>3-Year ASN Growth Trend </vt:lpstr>
      <vt:lpstr>Nigeria Vs Others </vt:lpstr>
      <vt:lpstr>Key Insights &amp; Observations </vt:lpstr>
      <vt:lpstr> Conclusion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Raphael Iloka</dc:creator>
  <cp:lastModifiedBy>Raphael Iloka</cp:lastModifiedBy>
  <cp:revision>3</cp:revision>
  <dcterms:created xsi:type="dcterms:W3CDTF">2025-10-07T15:42:29Z</dcterms:created>
  <dcterms:modified xsi:type="dcterms:W3CDTF">2025-10-11T03:55:41Z</dcterms:modified>
</cp:coreProperties>
</file>